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1"/>
  </p:notesMasterIdLst>
  <p:sldIdLst>
    <p:sldId id="257" r:id="rId2"/>
    <p:sldId id="308" r:id="rId3"/>
    <p:sldId id="309" r:id="rId4"/>
    <p:sldId id="256" r:id="rId5"/>
    <p:sldId id="258" r:id="rId6"/>
    <p:sldId id="264" r:id="rId7"/>
    <p:sldId id="259" r:id="rId8"/>
    <p:sldId id="284" r:id="rId9"/>
    <p:sldId id="285" r:id="rId10"/>
    <p:sldId id="286" r:id="rId11"/>
    <p:sldId id="287" r:id="rId12"/>
    <p:sldId id="290" r:id="rId13"/>
    <p:sldId id="291" r:id="rId14"/>
    <p:sldId id="292" r:id="rId15"/>
    <p:sldId id="293" r:id="rId16"/>
    <p:sldId id="294" r:id="rId17"/>
    <p:sldId id="295" r:id="rId18"/>
    <p:sldId id="296" r:id="rId19"/>
    <p:sldId id="261" r:id="rId20"/>
    <p:sldId id="297" r:id="rId21"/>
    <p:sldId id="299" r:id="rId22"/>
    <p:sldId id="300" r:id="rId23"/>
    <p:sldId id="301" r:id="rId24"/>
    <p:sldId id="303" r:id="rId25"/>
    <p:sldId id="302" r:id="rId26"/>
    <p:sldId id="304" r:id="rId27"/>
    <p:sldId id="305" r:id="rId28"/>
    <p:sldId id="306" r:id="rId29"/>
    <p:sldId id="307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8F9C0"/>
    <a:srgbClr val="D3F8DB"/>
    <a:srgbClr val="000000"/>
    <a:srgbClr val="F8EAFF"/>
    <a:srgbClr val="CAFFF3"/>
    <a:srgbClr val="BFEEBC"/>
    <a:srgbClr val="F2C9E2"/>
    <a:srgbClr val="96EEEC"/>
    <a:srgbClr val="F4B6E2"/>
    <a:srgbClr val="F3C9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3882"/>
    <p:restoredTop sz="92669"/>
  </p:normalViewPr>
  <p:slideViewPr>
    <p:cSldViewPr snapToGrid="0" snapToObjects="1">
      <p:cViewPr varScale="1">
        <p:scale>
          <a:sx n="116" d="100"/>
          <a:sy n="116" d="100"/>
        </p:scale>
        <p:origin x="224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0015C9-2FF5-A140-80E2-EB8AFB49E5ED}" type="datetimeFigureOut">
              <a:rPr lang="en-US" smtClean="0"/>
              <a:t>4/21/19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B385B1-9159-4045-AF95-361498F5E9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4654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B385B1-9159-4045-AF95-361498F5E96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0357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B385B1-9159-4045-AF95-361498F5E96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7940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/>
              <a:t>実際にやり始めてみると、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B385B1-9159-4045-AF95-361498F5E96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5471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BB0A3A-AAC8-D146-929C-21DD3281FD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D475F28-1F08-9F48-88A0-FAFA995B59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9B9DC4-BA86-6D4F-B16C-60A04139F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13F09-B953-FC43-9272-E91D3958C85D}" type="datetimeFigureOut">
              <a:rPr lang="en-US" smtClean="0"/>
              <a:t>4/21/19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A57E58-10E6-5B42-B10D-39AA813DEE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2BA52B-3825-DB4C-8E7F-A6D7442F4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709A8-4329-7947-9FB8-7A1D4B1467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0536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45EDFE-E01C-DA42-926F-4B8BB0BDD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6CC3EE1-9009-0549-8AA2-CA301BF444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9A9478-3F03-AF4C-8222-323C259A91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13F09-B953-FC43-9272-E91D3958C85D}" type="datetimeFigureOut">
              <a:rPr lang="en-US" smtClean="0"/>
              <a:t>4/21/19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60A686-25E7-A04A-9922-3622A60785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90B145-6A04-954E-A261-A2B0DE954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709A8-4329-7947-9FB8-7A1D4B1467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1785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1A1F985-8979-AC45-9F95-179BEF695B2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DE4538-3255-DE40-8E36-5DD93EFC30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29D093-B528-334A-8BCA-496060F25E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13F09-B953-FC43-9272-E91D3958C85D}" type="datetimeFigureOut">
              <a:rPr lang="en-US" smtClean="0"/>
              <a:t>4/21/19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C90F4F-6637-194B-BDFA-B9065FFEA8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67A543-A4AE-6A44-88B9-7D424C28F8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709A8-4329-7947-9FB8-7A1D4B1467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51654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69275-863E-4A47-897F-3D3359EC0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602F27-91F9-3E41-B47E-1979A33B81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4EC69F-FFE4-7D45-9915-F470C49C4D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13F09-B953-FC43-9272-E91D3958C85D}" type="datetimeFigureOut">
              <a:rPr lang="en-US" smtClean="0"/>
              <a:t>4/21/19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204775-DB9A-9A49-97FE-18F7B81BF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5CCDBF-DE53-D748-BEFB-0C7831D73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709A8-4329-7947-9FB8-7A1D4B1467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7728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DF9C4E-C802-F241-88B1-DF92D6DE00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BF5324-BBCC-1A40-9DB2-BFC3C489BB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D1992A-CCE3-A245-908F-AAE1D3BEF3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13F09-B953-FC43-9272-E91D3958C85D}" type="datetimeFigureOut">
              <a:rPr lang="en-US" smtClean="0"/>
              <a:t>4/21/19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BE783E-E240-2845-AD9A-2F2BB9882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D1FD78-CA45-0041-B1D6-67C5896D06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709A8-4329-7947-9FB8-7A1D4B1467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86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B07D8-0F19-CA4F-9ADA-CF5219A02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C374C7-E0F8-7348-8756-538FA12664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C9E111-36E6-DA42-A4FA-A8052B4A2A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2759C2-8063-3240-9A1F-8992DB1152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13F09-B953-FC43-9272-E91D3958C85D}" type="datetimeFigureOut">
              <a:rPr lang="en-US" smtClean="0"/>
              <a:t>4/21/19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E3B25E-8957-434C-8822-C88D7546A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54141B-F172-244D-84DB-9FA21337C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709A8-4329-7947-9FB8-7A1D4B1467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70309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1C5CD-64D4-AC40-88B9-C8290A113F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AB3335-A7F4-654A-B6B9-52BBA7C59B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3A9001-36DF-0A4A-9DA9-35A2311750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DE69D7E-94A6-DC44-9084-8DACA7A1DC6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8363B8-9E2F-1C43-A651-6C7374D08DD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976B0AC-E108-784A-9716-275555A494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13F09-B953-FC43-9272-E91D3958C85D}" type="datetimeFigureOut">
              <a:rPr lang="en-US" smtClean="0"/>
              <a:t>4/21/19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664185-9569-6443-B9F6-0BC457EFC9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8BD9841-4F7A-1540-8248-6232153C96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709A8-4329-7947-9FB8-7A1D4B1467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9110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ADFA8E-2FF0-1E40-8AF8-4B47A02991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F9AB94F-AFF1-154C-813B-33984CCB7C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13F09-B953-FC43-9272-E91D3958C85D}" type="datetimeFigureOut">
              <a:rPr lang="en-US" smtClean="0"/>
              <a:t>4/21/19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902CA2-651D-9E4A-85B7-4205CF5699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79D55C-4093-9B4D-ACFD-14A5E178B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709A8-4329-7947-9FB8-7A1D4B1467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5872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6638678-7C42-3F46-9142-E946A755F7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13F09-B953-FC43-9272-E91D3958C85D}" type="datetimeFigureOut">
              <a:rPr lang="en-US" smtClean="0"/>
              <a:t>4/21/19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A1C849D-33D6-EF40-A21E-70AED76A14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17E6A6-AD9B-D04A-B5B1-132A327342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709A8-4329-7947-9FB8-7A1D4B1467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2774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D20BA2-8F5E-4543-8E8E-EBABBBBF36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0E5675-26EC-E74B-B364-1631DC7C67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B9C53B-AEB9-F641-9012-11C0AA19F9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E3D09D-2D30-9249-A5F4-BF6F5A3A14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13F09-B953-FC43-9272-E91D3958C85D}" type="datetimeFigureOut">
              <a:rPr lang="en-US" smtClean="0"/>
              <a:t>4/21/19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F1EE75-9EE9-F042-A1F5-FE96A2A280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7CA86A-C794-F14D-A9A5-987369700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709A8-4329-7947-9FB8-7A1D4B1467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9330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6E2EE-F812-DC4A-9FE4-6E3BA5E61C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A548A4D-9395-1041-A9BF-27E792B4E5E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9EBBF0-2185-7640-9A3D-1F3001889F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FB655F-18C3-6D42-8A56-48A2DC9CDB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13F09-B953-FC43-9272-E91D3958C85D}" type="datetimeFigureOut">
              <a:rPr lang="en-US" smtClean="0"/>
              <a:t>4/21/19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953389-A398-F34D-92F2-2DDED68C6B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1D10D2-FF0D-3A47-AB52-6901AFEAB7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709A8-4329-7947-9FB8-7A1D4B1467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9931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9AA7C06-B3F5-C040-82D8-1C4C07603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676C31-E79F-A24B-BF7A-3DF57100B9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D039B6-56E6-0741-A5D3-45E89D7EB6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713F09-B953-FC43-9272-E91D3958C85D}" type="datetimeFigureOut">
              <a:rPr lang="en-US" smtClean="0"/>
              <a:t>4/21/19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6A4861-00EB-0641-917C-8F1696143C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7BC52B-6F88-0F47-837C-7EE37EA05F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D709A8-4329-7947-9FB8-7A1D4B1467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0185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hyperlink" Target="https://tech-camp.in/note/technology/45702/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tiff"/><Relationship Id="rId4" Type="http://schemas.openxmlformats.org/officeDocument/2006/relationships/image" Target="../media/image12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tiff"/><Relationship Id="rId4" Type="http://schemas.openxmlformats.org/officeDocument/2006/relationships/image" Target="../media/image16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bouch20/PyBegi_Okinawa22" TargetMode="Externa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tif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s.nvidia.com/blog/2019/03/18/gaugan-photorealistic-landscapes-nvidia-research/" TargetMode="External"/><Relationship Id="rId2" Type="http://schemas.openxmlformats.org/officeDocument/2006/relationships/hyperlink" Target="https://qiita.com/Kosuke-Szk/items/4b74b5cce84f423b7125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youtube.com/watch?v=TmPfTpjtdgg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tif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ejuku.net/blog/3713" TargetMode="External"/><Relationship Id="rId2" Type="http://schemas.openxmlformats.org/officeDocument/2006/relationships/hyperlink" Target="https://www.sejuku.net/blog/11551" TargetMode="Externa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10">
          <a:fgClr>
            <a:srgbClr val="7982B5"/>
          </a:fgClr>
          <a:bgClr>
            <a:srgbClr val="FAFFE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B2F012-2603-F74A-B82B-D946E37263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2026" y="1851474"/>
            <a:ext cx="7633699" cy="2866490"/>
          </a:xfrm>
        </p:spPr>
        <p:txBody>
          <a:bodyPr>
            <a:normAutofit fontScale="90000"/>
          </a:bodyPr>
          <a:lstStyle/>
          <a:p>
            <a:r>
              <a:rPr lang="en-US" altLang="ja-JP" b="1" dirty="0">
                <a:latin typeface="Helvetica" pitchFamily="2" charset="0"/>
                <a:cs typeface="Al Nile" pitchFamily="2" charset="-78"/>
              </a:rPr>
              <a:t>Python Beginners Okinawa 22</a:t>
            </a:r>
            <a:br>
              <a:rPr lang="en-US" altLang="ja-JP" b="1" dirty="0">
                <a:latin typeface="Helvetica" pitchFamily="2" charset="0"/>
                <a:cs typeface="Al Nile" pitchFamily="2" charset="-78"/>
              </a:rPr>
            </a:br>
            <a:br>
              <a:rPr lang="en-US" altLang="ja-JP" b="1" dirty="0">
                <a:latin typeface="Helvetica" pitchFamily="2" charset="0"/>
                <a:cs typeface="Al Nile" pitchFamily="2" charset="-78"/>
              </a:rPr>
            </a:br>
            <a:r>
              <a:rPr lang="ja-JP" altLang="en-US" b="1">
                <a:latin typeface="Helvetica" pitchFamily="2" charset="0"/>
                <a:cs typeface="Al Nile" pitchFamily="2" charset="-78"/>
              </a:rPr>
              <a:t>初心者向け勉強会</a:t>
            </a:r>
            <a:endParaRPr lang="en-US" b="1" dirty="0">
              <a:latin typeface="Helvetica" pitchFamily="2" charset="0"/>
              <a:cs typeface="Al Nile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9448646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10">
          <a:fgClr>
            <a:srgbClr val="7982B5"/>
          </a:fgClr>
          <a:bgClr>
            <a:srgbClr val="FAFFE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B2F012-2603-F74A-B82B-D946E37263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73084" y="137929"/>
            <a:ext cx="8845832" cy="1058238"/>
          </a:xfrm>
        </p:spPr>
        <p:txBody>
          <a:bodyPr>
            <a:normAutofit fontScale="90000"/>
          </a:bodyPr>
          <a:lstStyle/>
          <a:p>
            <a:r>
              <a:rPr lang="ja-JP" altLang="en-US" b="1"/>
              <a:t>プログラミングをする上で</a:t>
            </a:r>
            <a:endParaRPr lang="en-US" b="1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3A97FE1-E658-6D4C-AAAC-358E903FDD87}"/>
              </a:ext>
            </a:extLst>
          </p:cNvPr>
          <p:cNvSpPr/>
          <p:nvPr/>
        </p:nvSpPr>
        <p:spPr>
          <a:xfrm>
            <a:off x="801384" y="1232899"/>
            <a:ext cx="10140594" cy="66267"/>
          </a:xfrm>
          <a:prstGeom prst="rect">
            <a:avLst/>
          </a:prstGeom>
          <a:solidFill>
            <a:srgbClr val="F3C9EE">
              <a:alpha val="72157"/>
            </a:srgbClr>
          </a:solidFill>
          <a:ln>
            <a:solidFill>
              <a:srgbClr val="F4B6E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3693794-5D47-654F-A882-8BA44A6610DC}"/>
              </a:ext>
            </a:extLst>
          </p:cNvPr>
          <p:cNvSpPr/>
          <p:nvPr/>
        </p:nvSpPr>
        <p:spPr>
          <a:xfrm>
            <a:off x="801384" y="1372630"/>
            <a:ext cx="10140594" cy="66267"/>
          </a:xfrm>
          <a:prstGeom prst="rect">
            <a:avLst/>
          </a:prstGeom>
          <a:solidFill>
            <a:srgbClr val="F3C9EE">
              <a:alpha val="47843"/>
            </a:srgbClr>
          </a:solidFill>
          <a:ln>
            <a:solidFill>
              <a:srgbClr val="F4B6E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2021680-9225-C145-8090-061956523F8F}"/>
              </a:ext>
            </a:extLst>
          </p:cNvPr>
          <p:cNvGrpSpPr/>
          <p:nvPr/>
        </p:nvGrpSpPr>
        <p:grpSpPr>
          <a:xfrm>
            <a:off x="11061955" y="328773"/>
            <a:ext cx="686187" cy="400110"/>
            <a:chOff x="10653898" y="6256718"/>
            <a:chExt cx="686187" cy="400110"/>
          </a:xfrm>
        </p:grpSpPr>
        <p:sp>
          <p:nvSpPr>
            <p:cNvPr id="14" name="L-Shape 13">
              <a:extLst>
                <a:ext uri="{FF2B5EF4-FFF2-40B4-BE49-F238E27FC236}">
                  <a16:creationId xmlns:a16="http://schemas.microsoft.com/office/drawing/2014/main" id="{6EAB590D-7C6F-DC47-AC3A-EF6E493F556E}"/>
                </a:ext>
              </a:extLst>
            </p:cNvPr>
            <p:cNvSpPr/>
            <p:nvPr/>
          </p:nvSpPr>
          <p:spPr>
            <a:xfrm rot="2524731">
              <a:off x="10653898" y="6335289"/>
              <a:ext cx="237041" cy="243498"/>
            </a:xfrm>
            <a:prstGeom prst="corner">
              <a:avLst>
                <a:gd name="adj1" fmla="val 25101"/>
                <a:gd name="adj2" fmla="val 256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L-Shape 14">
              <a:extLst>
                <a:ext uri="{FF2B5EF4-FFF2-40B4-BE49-F238E27FC236}">
                  <a16:creationId xmlns:a16="http://schemas.microsoft.com/office/drawing/2014/main" id="{299C035C-1486-C24F-A3FA-51573D1A4A17}"/>
                </a:ext>
              </a:extLst>
            </p:cNvPr>
            <p:cNvSpPr/>
            <p:nvPr/>
          </p:nvSpPr>
          <p:spPr>
            <a:xfrm rot="13262399">
              <a:off x="11103044" y="6335146"/>
              <a:ext cx="237041" cy="243498"/>
            </a:xfrm>
            <a:prstGeom prst="corner">
              <a:avLst>
                <a:gd name="adj1" fmla="val 25101"/>
                <a:gd name="adj2" fmla="val 256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7E0D7CB-45B8-CE48-B7D4-8BEE583570F3}"/>
                </a:ext>
              </a:extLst>
            </p:cNvPr>
            <p:cNvSpPr txBox="1"/>
            <p:nvPr/>
          </p:nvSpPr>
          <p:spPr>
            <a:xfrm>
              <a:off x="10839850" y="6256718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/>
                <a:t>5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6214C4CA-23BA-BE45-98EC-D782D667A03E}"/>
              </a:ext>
            </a:extLst>
          </p:cNvPr>
          <p:cNvSpPr txBox="1"/>
          <p:nvPr/>
        </p:nvSpPr>
        <p:spPr>
          <a:xfrm>
            <a:off x="2877053" y="2184860"/>
            <a:ext cx="64378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5400" b="1"/>
              <a:t>困ったらググること</a:t>
            </a:r>
            <a:endParaRPr lang="en-US" altLang="ja-JP" sz="5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798557-0B6A-6041-B9BD-3054DA3974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9096" y="3518269"/>
            <a:ext cx="3845169" cy="210683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3A81A7E-F6C0-784F-B2CB-4B71EB986EEC}"/>
              </a:ext>
            </a:extLst>
          </p:cNvPr>
          <p:cNvSpPr txBox="1"/>
          <p:nvPr/>
        </p:nvSpPr>
        <p:spPr>
          <a:xfrm>
            <a:off x="8005237" y="4777484"/>
            <a:ext cx="37937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000" b="1"/>
              <a:t>先生に聞こう</a:t>
            </a:r>
            <a:endParaRPr lang="en-US" altLang="ja-JP" sz="4000" b="1" dirty="0"/>
          </a:p>
        </p:txBody>
      </p:sp>
    </p:spTree>
    <p:extLst>
      <p:ext uri="{BB962C8B-B14F-4D97-AF65-F5344CB8AC3E}">
        <p14:creationId xmlns:p14="http://schemas.microsoft.com/office/powerpoint/2010/main" val="7564788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10">
          <a:fgClr>
            <a:srgbClr val="7982B5"/>
          </a:fgClr>
          <a:bgClr>
            <a:srgbClr val="FAFFE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B2F012-2603-F74A-B82B-D946E37263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73084" y="137929"/>
            <a:ext cx="8845832" cy="1058238"/>
          </a:xfrm>
        </p:spPr>
        <p:txBody>
          <a:bodyPr>
            <a:normAutofit fontScale="90000"/>
          </a:bodyPr>
          <a:lstStyle/>
          <a:p>
            <a:r>
              <a:rPr lang="ja-JP" altLang="en-US" b="1"/>
              <a:t>プログラミングをする上で</a:t>
            </a:r>
            <a:endParaRPr lang="en-US" b="1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3A97FE1-E658-6D4C-AAAC-358E903FDD87}"/>
              </a:ext>
            </a:extLst>
          </p:cNvPr>
          <p:cNvSpPr/>
          <p:nvPr/>
        </p:nvSpPr>
        <p:spPr>
          <a:xfrm>
            <a:off x="801384" y="1232899"/>
            <a:ext cx="10140594" cy="66267"/>
          </a:xfrm>
          <a:prstGeom prst="rect">
            <a:avLst/>
          </a:prstGeom>
          <a:solidFill>
            <a:srgbClr val="F3C9EE">
              <a:alpha val="72157"/>
            </a:srgbClr>
          </a:solidFill>
          <a:ln>
            <a:solidFill>
              <a:srgbClr val="F4B6E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3693794-5D47-654F-A882-8BA44A6610DC}"/>
              </a:ext>
            </a:extLst>
          </p:cNvPr>
          <p:cNvSpPr/>
          <p:nvPr/>
        </p:nvSpPr>
        <p:spPr>
          <a:xfrm>
            <a:off x="801384" y="1372630"/>
            <a:ext cx="10140594" cy="66267"/>
          </a:xfrm>
          <a:prstGeom prst="rect">
            <a:avLst/>
          </a:prstGeom>
          <a:solidFill>
            <a:srgbClr val="F3C9EE">
              <a:alpha val="47843"/>
            </a:srgbClr>
          </a:solidFill>
          <a:ln>
            <a:solidFill>
              <a:srgbClr val="F4B6E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2021680-9225-C145-8090-061956523F8F}"/>
              </a:ext>
            </a:extLst>
          </p:cNvPr>
          <p:cNvGrpSpPr/>
          <p:nvPr/>
        </p:nvGrpSpPr>
        <p:grpSpPr>
          <a:xfrm>
            <a:off x="11061955" y="328773"/>
            <a:ext cx="686187" cy="400110"/>
            <a:chOff x="10653898" y="6256718"/>
            <a:chExt cx="686187" cy="400110"/>
          </a:xfrm>
        </p:grpSpPr>
        <p:sp>
          <p:nvSpPr>
            <p:cNvPr id="14" name="L-Shape 13">
              <a:extLst>
                <a:ext uri="{FF2B5EF4-FFF2-40B4-BE49-F238E27FC236}">
                  <a16:creationId xmlns:a16="http://schemas.microsoft.com/office/drawing/2014/main" id="{6EAB590D-7C6F-DC47-AC3A-EF6E493F556E}"/>
                </a:ext>
              </a:extLst>
            </p:cNvPr>
            <p:cNvSpPr/>
            <p:nvPr/>
          </p:nvSpPr>
          <p:spPr>
            <a:xfrm rot="2524731">
              <a:off x="10653898" y="6335289"/>
              <a:ext cx="237041" cy="243498"/>
            </a:xfrm>
            <a:prstGeom prst="corner">
              <a:avLst>
                <a:gd name="adj1" fmla="val 25101"/>
                <a:gd name="adj2" fmla="val 256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L-Shape 14">
              <a:extLst>
                <a:ext uri="{FF2B5EF4-FFF2-40B4-BE49-F238E27FC236}">
                  <a16:creationId xmlns:a16="http://schemas.microsoft.com/office/drawing/2014/main" id="{299C035C-1486-C24F-A3FA-51573D1A4A17}"/>
                </a:ext>
              </a:extLst>
            </p:cNvPr>
            <p:cNvSpPr/>
            <p:nvPr/>
          </p:nvSpPr>
          <p:spPr>
            <a:xfrm rot="13262399">
              <a:off x="11103044" y="6335146"/>
              <a:ext cx="237041" cy="243498"/>
            </a:xfrm>
            <a:prstGeom prst="corner">
              <a:avLst>
                <a:gd name="adj1" fmla="val 25101"/>
                <a:gd name="adj2" fmla="val 256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7E0D7CB-45B8-CE48-B7D4-8BEE583570F3}"/>
                </a:ext>
              </a:extLst>
            </p:cNvPr>
            <p:cNvSpPr txBox="1"/>
            <p:nvPr/>
          </p:nvSpPr>
          <p:spPr>
            <a:xfrm>
              <a:off x="10839850" y="6256718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/>
                <a:t>5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E250DD67-7313-9649-8CE5-C027899D5247}"/>
              </a:ext>
            </a:extLst>
          </p:cNvPr>
          <p:cNvSpPr txBox="1"/>
          <p:nvPr/>
        </p:nvSpPr>
        <p:spPr>
          <a:xfrm>
            <a:off x="3285110" y="1786275"/>
            <a:ext cx="63043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000" b="1"/>
              <a:t>忘れるので継続すること</a:t>
            </a:r>
            <a:endParaRPr lang="en-US" altLang="ja-JP" sz="400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438A793-F346-C243-B728-62B4D14FE535}"/>
              </a:ext>
            </a:extLst>
          </p:cNvPr>
          <p:cNvSpPr txBox="1"/>
          <p:nvPr/>
        </p:nvSpPr>
        <p:spPr>
          <a:xfrm>
            <a:off x="1421141" y="2494161"/>
            <a:ext cx="8531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000" b="1"/>
              <a:t>例</a:t>
            </a:r>
            <a:endParaRPr lang="en-US" altLang="ja-JP" sz="4000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6D87711-C5EE-304D-B269-C45C9C72102A}"/>
              </a:ext>
            </a:extLst>
          </p:cNvPr>
          <p:cNvSpPr txBox="1"/>
          <p:nvPr/>
        </p:nvSpPr>
        <p:spPr>
          <a:xfrm>
            <a:off x="2719497" y="5761601"/>
            <a:ext cx="630436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800" b="1"/>
              <a:t>言語を覚えるときに</a:t>
            </a:r>
            <a:endParaRPr lang="en-US" altLang="ja-JP" sz="2800" b="1" dirty="0"/>
          </a:p>
          <a:p>
            <a:pPr algn="ctr"/>
            <a:r>
              <a:rPr lang="ja-JP" altLang="en-US" sz="2800" b="1"/>
              <a:t>ひたすらやりましたよね？</a:t>
            </a:r>
            <a:endParaRPr lang="en-US" altLang="ja-JP" sz="28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A180A3-E01B-7343-AB35-385661D96B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9497" y="2459570"/>
            <a:ext cx="2247900" cy="3162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539E676-02E3-8746-AC25-E067741CE7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0221" y="2628498"/>
            <a:ext cx="2113555" cy="301294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9F015176-150D-8F4B-9B10-208FE62685E7}"/>
              </a:ext>
            </a:extLst>
          </p:cNvPr>
          <p:cNvSpPr txBox="1"/>
          <p:nvPr/>
        </p:nvSpPr>
        <p:spPr>
          <a:xfrm rot="940657">
            <a:off x="638145" y="1489261"/>
            <a:ext cx="13064821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1500" b="1">
                <a:solidFill>
                  <a:srgbClr val="FF0000"/>
                </a:solidFill>
              </a:rPr>
              <a:t>だいたい同じ！</a:t>
            </a:r>
            <a:r>
              <a:rPr lang="en-US" altLang="ja-JP" sz="11500" b="1" dirty="0">
                <a:solidFill>
                  <a:srgbClr val="FF0000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583602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10">
          <a:fgClr>
            <a:srgbClr val="7982B5"/>
          </a:fgClr>
          <a:bgClr>
            <a:srgbClr val="FAFFE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B2F012-2603-F74A-B82B-D946E37263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54831" y="207794"/>
            <a:ext cx="7633699" cy="1058238"/>
          </a:xfrm>
        </p:spPr>
        <p:txBody>
          <a:bodyPr>
            <a:normAutofit/>
          </a:bodyPr>
          <a:lstStyle/>
          <a:p>
            <a:r>
              <a:rPr lang="en-US" altLang="ja-JP" b="1" dirty="0"/>
              <a:t>Python </a:t>
            </a:r>
            <a:r>
              <a:rPr lang="ja-JP" altLang="en-US" b="1"/>
              <a:t>とは</a:t>
            </a:r>
            <a:endParaRPr lang="en-US" b="1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3A97FE1-E658-6D4C-AAAC-358E903FDD87}"/>
              </a:ext>
            </a:extLst>
          </p:cNvPr>
          <p:cNvSpPr/>
          <p:nvPr/>
        </p:nvSpPr>
        <p:spPr>
          <a:xfrm>
            <a:off x="801384" y="1232899"/>
            <a:ext cx="10140594" cy="66267"/>
          </a:xfrm>
          <a:prstGeom prst="rect">
            <a:avLst/>
          </a:prstGeom>
          <a:solidFill>
            <a:srgbClr val="F3C9EE">
              <a:alpha val="72157"/>
            </a:srgbClr>
          </a:solidFill>
          <a:ln>
            <a:solidFill>
              <a:srgbClr val="F4B6E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3693794-5D47-654F-A882-8BA44A6610DC}"/>
              </a:ext>
            </a:extLst>
          </p:cNvPr>
          <p:cNvSpPr/>
          <p:nvPr/>
        </p:nvSpPr>
        <p:spPr>
          <a:xfrm>
            <a:off x="801384" y="1372630"/>
            <a:ext cx="10140594" cy="66267"/>
          </a:xfrm>
          <a:prstGeom prst="rect">
            <a:avLst/>
          </a:prstGeom>
          <a:solidFill>
            <a:srgbClr val="F3C9EE">
              <a:alpha val="47843"/>
            </a:srgbClr>
          </a:solidFill>
          <a:ln>
            <a:solidFill>
              <a:srgbClr val="F4B6E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2021680-9225-C145-8090-061956523F8F}"/>
              </a:ext>
            </a:extLst>
          </p:cNvPr>
          <p:cNvGrpSpPr/>
          <p:nvPr/>
        </p:nvGrpSpPr>
        <p:grpSpPr>
          <a:xfrm>
            <a:off x="11061955" y="328773"/>
            <a:ext cx="686187" cy="400110"/>
            <a:chOff x="10653898" y="6256718"/>
            <a:chExt cx="686187" cy="400110"/>
          </a:xfrm>
        </p:grpSpPr>
        <p:sp>
          <p:nvSpPr>
            <p:cNvPr id="14" name="L-Shape 13">
              <a:extLst>
                <a:ext uri="{FF2B5EF4-FFF2-40B4-BE49-F238E27FC236}">
                  <a16:creationId xmlns:a16="http://schemas.microsoft.com/office/drawing/2014/main" id="{6EAB590D-7C6F-DC47-AC3A-EF6E493F556E}"/>
                </a:ext>
              </a:extLst>
            </p:cNvPr>
            <p:cNvSpPr/>
            <p:nvPr/>
          </p:nvSpPr>
          <p:spPr>
            <a:xfrm rot="2524731">
              <a:off x="10653898" y="6335289"/>
              <a:ext cx="237041" cy="243498"/>
            </a:xfrm>
            <a:prstGeom prst="corner">
              <a:avLst>
                <a:gd name="adj1" fmla="val 25101"/>
                <a:gd name="adj2" fmla="val 256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L-Shape 14">
              <a:extLst>
                <a:ext uri="{FF2B5EF4-FFF2-40B4-BE49-F238E27FC236}">
                  <a16:creationId xmlns:a16="http://schemas.microsoft.com/office/drawing/2014/main" id="{299C035C-1486-C24F-A3FA-51573D1A4A17}"/>
                </a:ext>
              </a:extLst>
            </p:cNvPr>
            <p:cNvSpPr/>
            <p:nvPr/>
          </p:nvSpPr>
          <p:spPr>
            <a:xfrm rot="13262399">
              <a:off x="11103044" y="6335146"/>
              <a:ext cx="237041" cy="243498"/>
            </a:xfrm>
            <a:prstGeom prst="corner">
              <a:avLst>
                <a:gd name="adj1" fmla="val 25101"/>
                <a:gd name="adj2" fmla="val 256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7E0D7CB-45B8-CE48-B7D4-8BEE583570F3}"/>
                </a:ext>
              </a:extLst>
            </p:cNvPr>
            <p:cNvSpPr txBox="1"/>
            <p:nvPr/>
          </p:nvSpPr>
          <p:spPr>
            <a:xfrm>
              <a:off x="10839850" y="6256718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/>
                <a:t>5</a:t>
              </a: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18169200-CC03-854A-A243-76A719BC5B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0203" y="1266032"/>
            <a:ext cx="7182953" cy="5261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5663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10">
          <a:fgClr>
            <a:srgbClr val="7982B5"/>
          </a:fgClr>
          <a:bgClr>
            <a:srgbClr val="FAFFE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B2F012-2603-F74A-B82B-D946E37263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54831" y="207794"/>
            <a:ext cx="7633699" cy="1058238"/>
          </a:xfrm>
        </p:spPr>
        <p:txBody>
          <a:bodyPr>
            <a:normAutofit/>
          </a:bodyPr>
          <a:lstStyle/>
          <a:p>
            <a:r>
              <a:rPr lang="en-US" altLang="ja-JP" b="1" dirty="0"/>
              <a:t>Python </a:t>
            </a:r>
            <a:r>
              <a:rPr lang="ja-JP" altLang="en-US" b="1"/>
              <a:t>とは</a:t>
            </a:r>
            <a:endParaRPr lang="en-US" b="1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3A97FE1-E658-6D4C-AAAC-358E903FDD87}"/>
              </a:ext>
            </a:extLst>
          </p:cNvPr>
          <p:cNvSpPr/>
          <p:nvPr/>
        </p:nvSpPr>
        <p:spPr>
          <a:xfrm>
            <a:off x="801384" y="1232899"/>
            <a:ext cx="10140594" cy="66267"/>
          </a:xfrm>
          <a:prstGeom prst="rect">
            <a:avLst/>
          </a:prstGeom>
          <a:solidFill>
            <a:srgbClr val="F3C9EE">
              <a:alpha val="72157"/>
            </a:srgbClr>
          </a:solidFill>
          <a:ln>
            <a:solidFill>
              <a:srgbClr val="F4B6E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3693794-5D47-654F-A882-8BA44A6610DC}"/>
              </a:ext>
            </a:extLst>
          </p:cNvPr>
          <p:cNvSpPr/>
          <p:nvPr/>
        </p:nvSpPr>
        <p:spPr>
          <a:xfrm>
            <a:off x="801384" y="1372630"/>
            <a:ext cx="10140594" cy="66267"/>
          </a:xfrm>
          <a:prstGeom prst="rect">
            <a:avLst/>
          </a:prstGeom>
          <a:solidFill>
            <a:srgbClr val="F3C9EE">
              <a:alpha val="47843"/>
            </a:srgbClr>
          </a:solidFill>
          <a:ln>
            <a:solidFill>
              <a:srgbClr val="F4B6E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2021680-9225-C145-8090-061956523F8F}"/>
              </a:ext>
            </a:extLst>
          </p:cNvPr>
          <p:cNvGrpSpPr/>
          <p:nvPr/>
        </p:nvGrpSpPr>
        <p:grpSpPr>
          <a:xfrm>
            <a:off x="11061955" y="328773"/>
            <a:ext cx="686187" cy="400110"/>
            <a:chOff x="10653898" y="6256718"/>
            <a:chExt cx="686187" cy="400110"/>
          </a:xfrm>
        </p:grpSpPr>
        <p:sp>
          <p:nvSpPr>
            <p:cNvPr id="14" name="L-Shape 13">
              <a:extLst>
                <a:ext uri="{FF2B5EF4-FFF2-40B4-BE49-F238E27FC236}">
                  <a16:creationId xmlns:a16="http://schemas.microsoft.com/office/drawing/2014/main" id="{6EAB590D-7C6F-DC47-AC3A-EF6E493F556E}"/>
                </a:ext>
              </a:extLst>
            </p:cNvPr>
            <p:cNvSpPr/>
            <p:nvPr/>
          </p:nvSpPr>
          <p:spPr>
            <a:xfrm rot="2524731">
              <a:off x="10653898" y="6335289"/>
              <a:ext cx="237041" cy="243498"/>
            </a:xfrm>
            <a:prstGeom prst="corner">
              <a:avLst>
                <a:gd name="adj1" fmla="val 25101"/>
                <a:gd name="adj2" fmla="val 256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L-Shape 14">
              <a:extLst>
                <a:ext uri="{FF2B5EF4-FFF2-40B4-BE49-F238E27FC236}">
                  <a16:creationId xmlns:a16="http://schemas.microsoft.com/office/drawing/2014/main" id="{299C035C-1486-C24F-A3FA-51573D1A4A17}"/>
                </a:ext>
              </a:extLst>
            </p:cNvPr>
            <p:cNvSpPr/>
            <p:nvPr/>
          </p:nvSpPr>
          <p:spPr>
            <a:xfrm rot="13262399">
              <a:off x="11103044" y="6335146"/>
              <a:ext cx="237041" cy="243498"/>
            </a:xfrm>
            <a:prstGeom prst="corner">
              <a:avLst>
                <a:gd name="adj1" fmla="val 25101"/>
                <a:gd name="adj2" fmla="val 256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7E0D7CB-45B8-CE48-B7D4-8BEE583570F3}"/>
                </a:ext>
              </a:extLst>
            </p:cNvPr>
            <p:cNvSpPr txBox="1"/>
            <p:nvPr/>
          </p:nvSpPr>
          <p:spPr>
            <a:xfrm>
              <a:off x="10839850" y="6256718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/>
                <a:t>5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5967CF9F-D797-5647-8A5E-32AE91914E83}"/>
              </a:ext>
            </a:extLst>
          </p:cNvPr>
          <p:cNvSpPr txBox="1"/>
          <p:nvPr/>
        </p:nvSpPr>
        <p:spPr>
          <a:xfrm>
            <a:off x="2956323" y="6488668"/>
            <a:ext cx="6447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" altLang="en-US" dirty="0"/>
              <a:t>出典： </a:t>
            </a:r>
            <a:r>
              <a:rPr lang="en-US" altLang="ja" dirty="0" err="1"/>
              <a:t>HackerRank</a:t>
            </a:r>
            <a:r>
              <a:rPr lang="en-US" altLang="ja" dirty="0"/>
              <a:t> 7</a:t>
            </a:r>
            <a:r>
              <a:rPr lang="ja" altLang="en-US" dirty="0"/>
              <a:t>万人の開発者</a:t>
            </a:r>
            <a:r>
              <a:rPr lang="en-US" altLang="ja" dirty="0"/>
              <a:t> </a:t>
            </a:r>
            <a:r>
              <a:rPr lang="ja-JP" altLang="en-US"/>
              <a:t>アンケート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D120E5-7464-B245-9D63-BD2FE6ACF1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5231" y="172726"/>
            <a:ext cx="6070446" cy="6315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3597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10">
          <a:fgClr>
            <a:srgbClr val="7982B5"/>
          </a:fgClr>
          <a:bgClr>
            <a:srgbClr val="FAFFE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B2F012-2603-F74A-B82B-D946E37263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54831" y="207794"/>
            <a:ext cx="7633699" cy="1058238"/>
          </a:xfrm>
        </p:spPr>
        <p:txBody>
          <a:bodyPr>
            <a:normAutofit/>
          </a:bodyPr>
          <a:lstStyle/>
          <a:p>
            <a:r>
              <a:rPr lang="en-US" altLang="ja-JP" b="1" dirty="0"/>
              <a:t>Python </a:t>
            </a:r>
            <a:r>
              <a:rPr lang="ja-JP" altLang="en-US" b="1"/>
              <a:t>とは</a:t>
            </a:r>
            <a:endParaRPr lang="en-US" b="1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3A97FE1-E658-6D4C-AAAC-358E903FDD87}"/>
              </a:ext>
            </a:extLst>
          </p:cNvPr>
          <p:cNvSpPr/>
          <p:nvPr/>
        </p:nvSpPr>
        <p:spPr>
          <a:xfrm>
            <a:off x="801384" y="1232899"/>
            <a:ext cx="10140594" cy="66267"/>
          </a:xfrm>
          <a:prstGeom prst="rect">
            <a:avLst/>
          </a:prstGeom>
          <a:solidFill>
            <a:srgbClr val="F3C9EE">
              <a:alpha val="72157"/>
            </a:srgbClr>
          </a:solidFill>
          <a:ln>
            <a:solidFill>
              <a:srgbClr val="F4B6E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3693794-5D47-654F-A882-8BA44A6610DC}"/>
              </a:ext>
            </a:extLst>
          </p:cNvPr>
          <p:cNvSpPr/>
          <p:nvPr/>
        </p:nvSpPr>
        <p:spPr>
          <a:xfrm>
            <a:off x="801384" y="1372630"/>
            <a:ext cx="10140594" cy="66267"/>
          </a:xfrm>
          <a:prstGeom prst="rect">
            <a:avLst/>
          </a:prstGeom>
          <a:solidFill>
            <a:srgbClr val="F3C9EE">
              <a:alpha val="47843"/>
            </a:srgbClr>
          </a:solidFill>
          <a:ln>
            <a:solidFill>
              <a:srgbClr val="F4B6E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2021680-9225-C145-8090-061956523F8F}"/>
              </a:ext>
            </a:extLst>
          </p:cNvPr>
          <p:cNvGrpSpPr/>
          <p:nvPr/>
        </p:nvGrpSpPr>
        <p:grpSpPr>
          <a:xfrm>
            <a:off x="11061955" y="328773"/>
            <a:ext cx="686187" cy="400110"/>
            <a:chOff x="10653898" y="6256718"/>
            <a:chExt cx="686187" cy="400110"/>
          </a:xfrm>
        </p:grpSpPr>
        <p:sp>
          <p:nvSpPr>
            <p:cNvPr id="14" name="L-Shape 13">
              <a:extLst>
                <a:ext uri="{FF2B5EF4-FFF2-40B4-BE49-F238E27FC236}">
                  <a16:creationId xmlns:a16="http://schemas.microsoft.com/office/drawing/2014/main" id="{6EAB590D-7C6F-DC47-AC3A-EF6E493F556E}"/>
                </a:ext>
              </a:extLst>
            </p:cNvPr>
            <p:cNvSpPr/>
            <p:nvPr/>
          </p:nvSpPr>
          <p:spPr>
            <a:xfrm rot="2524731">
              <a:off x="10653898" y="6335289"/>
              <a:ext cx="237041" cy="243498"/>
            </a:xfrm>
            <a:prstGeom prst="corner">
              <a:avLst>
                <a:gd name="adj1" fmla="val 25101"/>
                <a:gd name="adj2" fmla="val 256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L-Shape 14">
              <a:extLst>
                <a:ext uri="{FF2B5EF4-FFF2-40B4-BE49-F238E27FC236}">
                  <a16:creationId xmlns:a16="http://schemas.microsoft.com/office/drawing/2014/main" id="{299C035C-1486-C24F-A3FA-51573D1A4A17}"/>
                </a:ext>
              </a:extLst>
            </p:cNvPr>
            <p:cNvSpPr/>
            <p:nvPr/>
          </p:nvSpPr>
          <p:spPr>
            <a:xfrm rot="13262399">
              <a:off x="11103044" y="6335146"/>
              <a:ext cx="237041" cy="243498"/>
            </a:xfrm>
            <a:prstGeom prst="corner">
              <a:avLst>
                <a:gd name="adj1" fmla="val 25101"/>
                <a:gd name="adj2" fmla="val 256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7E0D7CB-45B8-CE48-B7D4-8BEE583570F3}"/>
                </a:ext>
              </a:extLst>
            </p:cNvPr>
            <p:cNvSpPr txBox="1"/>
            <p:nvPr/>
          </p:nvSpPr>
          <p:spPr>
            <a:xfrm>
              <a:off x="10839850" y="6256718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/>
                <a:t>5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7D4881E0-498A-2C49-9C06-104A89DE5642}"/>
              </a:ext>
            </a:extLst>
          </p:cNvPr>
          <p:cNvSpPr txBox="1"/>
          <p:nvPr/>
        </p:nvSpPr>
        <p:spPr>
          <a:xfrm>
            <a:off x="1220852" y="1801051"/>
            <a:ext cx="9301656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b="1"/>
              <a:t>・言語としては低速</a:t>
            </a:r>
            <a:r>
              <a:rPr lang="en-US" altLang="ja-JP" sz="2800" b="1" dirty="0"/>
              <a:t> </a:t>
            </a:r>
            <a:r>
              <a:rPr lang="ja-JP" altLang="en-US" sz="2800" b="1"/>
              <a:t>高級言語</a:t>
            </a:r>
            <a:r>
              <a:rPr lang="en-US" altLang="ja-JP" sz="2800" b="1" dirty="0"/>
              <a:t> (</a:t>
            </a:r>
            <a:r>
              <a:rPr lang="ja-JP" altLang="en-US" sz="2800" b="1">
                <a:solidFill>
                  <a:srgbClr val="FF0000"/>
                </a:solidFill>
              </a:rPr>
              <a:t>遅くて</a:t>
            </a:r>
            <a:r>
              <a:rPr lang="en-US" altLang="ja-JP" sz="2800" b="1" dirty="0">
                <a:solidFill>
                  <a:srgbClr val="FF0000"/>
                </a:solidFill>
              </a:rPr>
              <a:t> </a:t>
            </a:r>
            <a:r>
              <a:rPr lang="ja-JP" altLang="en-US" sz="2800" b="1">
                <a:solidFill>
                  <a:srgbClr val="FF0000"/>
                </a:solidFill>
              </a:rPr>
              <a:t>理解しやすい</a:t>
            </a:r>
            <a:r>
              <a:rPr lang="en-US" altLang="ja-JP" sz="2800" b="1" dirty="0">
                <a:solidFill>
                  <a:srgbClr val="FF0000"/>
                </a:solidFill>
              </a:rPr>
              <a:t> </a:t>
            </a:r>
            <a:r>
              <a:rPr lang="en-US" altLang="ja-JP" sz="2800" b="1" dirty="0"/>
              <a:t>)</a:t>
            </a:r>
          </a:p>
          <a:p>
            <a:r>
              <a:rPr lang="ja-JP" altLang="en-US" sz="2800" b="1"/>
              <a:t>・機械学習</a:t>
            </a:r>
            <a:r>
              <a:rPr lang="en-US" altLang="ja-JP" sz="2800" b="1" dirty="0"/>
              <a:t>( </a:t>
            </a:r>
            <a:r>
              <a:rPr lang="ja-JP" altLang="en-US" sz="2800" b="1"/>
              <a:t>俗にいう</a:t>
            </a:r>
            <a:r>
              <a:rPr lang="en-US" altLang="ja-JP" sz="2800" b="1" dirty="0"/>
              <a:t>AI ), </a:t>
            </a:r>
            <a:r>
              <a:rPr lang="ja-JP" altLang="en-US" sz="2800" b="1"/>
              <a:t>データ分析</a:t>
            </a:r>
            <a:r>
              <a:rPr lang="en-US" altLang="ja-JP" sz="2800" b="1" dirty="0"/>
              <a:t>, </a:t>
            </a:r>
          </a:p>
          <a:p>
            <a:r>
              <a:rPr lang="en-US" altLang="ja-JP" sz="2800" b="1" dirty="0"/>
              <a:t>     </a:t>
            </a:r>
            <a:r>
              <a:rPr lang="en-US" altLang="ja-JP" sz="2800" b="1" dirty="0">
                <a:solidFill>
                  <a:srgbClr val="FF0000"/>
                </a:solidFill>
              </a:rPr>
              <a:t>Web</a:t>
            </a:r>
            <a:r>
              <a:rPr lang="ja-JP" altLang="en-US" sz="2800" b="1">
                <a:solidFill>
                  <a:srgbClr val="FF0000"/>
                </a:solidFill>
              </a:rPr>
              <a:t>アプリケーション</a:t>
            </a:r>
            <a:r>
              <a:rPr lang="en-US" altLang="ja-JP" sz="2800" b="1" dirty="0"/>
              <a:t>(</a:t>
            </a:r>
            <a:r>
              <a:rPr lang="ja-JP" altLang="en-US" sz="2800" b="1"/>
              <a:t>バックエンド多め</a:t>
            </a:r>
            <a:endParaRPr lang="en-US" altLang="ja-JP" sz="2800" b="1" dirty="0"/>
          </a:p>
          <a:p>
            <a:r>
              <a:rPr lang="ja-JP" altLang="en-US" sz="2800" b="1"/>
              <a:t>・非標準の</a:t>
            </a:r>
            <a:r>
              <a:rPr lang="ja-JP" altLang="en-US" sz="2800" b="1">
                <a:solidFill>
                  <a:srgbClr val="FF0000"/>
                </a:solidFill>
              </a:rPr>
              <a:t>フレームワーク</a:t>
            </a:r>
            <a:r>
              <a:rPr lang="en-US" altLang="ja-JP" sz="2800" b="1" dirty="0"/>
              <a:t> </a:t>
            </a:r>
            <a:r>
              <a:rPr lang="ja-JP" altLang="en-US" sz="2800" b="1"/>
              <a:t>を利用するのが多い</a:t>
            </a:r>
            <a:endParaRPr lang="en-US" altLang="ja-JP" sz="2800" b="1" dirty="0"/>
          </a:p>
          <a:p>
            <a:r>
              <a:rPr lang="ja-JP" altLang="en-US" sz="2800" b="1"/>
              <a:t>　　・動作を早く</a:t>
            </a:r>
            <a:endParaRPr lang="en-US" altLang="ja-JP" sz="2800" b="1" dirty="0"/>
          </a:p>
          <a:p>
            <a:r>
              <a:rPr lang="ja-JP" altLang="en-US" sz="2800" b="1"/>
              <a:t>　　・楽</a:t>
            </a:r>
            <a:endParaRPr lang="en-US" altLang="ja-JP" sz="2800" b="1" dirty="0"/>
          </a:p>
          <a:p>
            <a:r>
              <a:rPr lang="ja-JP" altLang="en-US" sz="2800" b="1"/>
              <a:t>　　・機能を知っている必要がある</a:t>
            </a:r>
            <a:r>
              <a:rPr lang="en-US" altLang="ja-JP" sz="2800" b="1" dirty="0"/>
              <a:t>(</a:t>
            </a:r>
            <a:r>
              <a:rPr lang="ja-JP" altLang="en-US" sz="2800" b="1"/>
              <a:t>知らなければググる</a:t>
            </a:r>
            <a:r>
              <a:rPr lang="en-US" altLang="ja-JP" sz="2800" b="1" dirty="0"/>
              <a:t>)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007182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10">
          <a:fgClr>
            <a:srgbClr val="7982B5"/>
          </a:fgClr>
          <a:bgClr>
            <a:srgbClr val="FAFFE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B2F012-2603-F74A-B82B-D946E37263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54831" y="207794"/>
            <a:ext cx="7633699" cy="1058238"/>
          </a:xfrm>
        </p:spPr>
        <p:txBody>
          <a:bodyPr>
            <a:normAutofit fontScale="90000"/>
          </a:bodyPr>
          <a:lstStyle/>
          <a:p>
            <a:r>
              <a:rPr lang="en-US" altLang="ja-JP" b="1" dirty="0"/>
              <a:t>Web</a:t>
            </a:r>
            <a:r>
              <a:rPr lang="ja-JP" altLang="en-US" b="1"/>
              <a:t>アプリケーション</a:t>
            </a:r>
            <a:endParaRPr lang="en-US" b="1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3A97FE1-E658-6D4C-AAAC-358E903FDD87}"/>
              </a:ext>
            </a:extLst>
          </p:cNvPr>
          <p:cNvSpPr/>
          <p:nvPr/>
        </p:nvSpPr>
        <p:spPr>
          <a:xfrm>
            <a:off x="801384" y="1232899"/>
            <a:ext cx="10140594" cy="66267"/>
          </a:xfrm>
          <a:prstGeom prst="rect">
            <a:avLst/>
          </a:prstGeom>
          <a:solidFill>
            <a:srgbClr val="F3C9EE">
              <a:alpha val="72157"/>
            </a:srgbClr>
          </a:solidFill>
          <a:ln>
            <a:solidFill>
              <a:srgbClr val="F4B6E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3693794-5D47-654F-A882-8BA44A6610DC}"/>
              </a:ext>
            </a:extLst>
          </p:cNvPr>
          <p:cNvSpPr/>
          <p:nvPr/>
        </p:nvSpPr>
        <p:spPr>
          <a:xfrm>
            <a:off x="801384" y="1372630"/>
            <a:ext cx="10140594" cy="66267"/>
          </a:xfrm>
          <a:prstGeom prst="rect">
            <a:avLst/>
          </a:prstGeom>
          <a:solidFill>
            <a:srgbClr val="F3C9EE">
              <a:alpha val="47843"/>
            </a:srgbClr>
          </a:solidFill>
          <a:ln>
            <a:solidFill>
              <a:srgbClr val="F4B6E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2021680-9225-C145-8090-061956523F8F}"/>
              </a:ext>
            </a:extLst>
          </p:cNvPr>
          <p:cNvGrpSpPr/>
          <p:nvPr/>
        </p:nvGrpSpPr>
        <p:grpSpPr>
          <a:xfrm>
            <a:off x="11061955" y="328773"/>
            <a:ext cx="686187" cy="400110"/>
            <a:chOff x="10653898" y="6256718"/>
            <a:chExt cx="686187" cy="400110"/>
          </a:xfrm>
        </p:grpSpPr>
        <p:sp>
          <p:nvSpPr>
            <p:cNvPr id="14" name="L-Shape 13">
              <a:extLst>
                <a:ext uri="{FF2B5EF4-FFF2-40B4-BE49-F238E27FC236}">
                  <a16:creationId xmlns:a16="http://schemas.microsoft.com/office/drawing/2014/main" id="{6EAB590D-7C6F-DC47-AC3A-EF6E493F556E}"/>
                </a:ext>
              </a:extLst>
            </p:cNvPr>
            <p:cNvSpPr/>
            <p:nvPr/>
          </p:nvSpPr>
          <p:spPr>
            <a:xfrm rot="2524731">
              <a:off x="10653898" y="6335289"/>
              <a:ext cx="237041" cy="243498"/>
            </a:xfrm>
            <a:prstGeom prst="corner">
              <a:avLst>
                <a:gd name="adj1" fmla="val 25101"/>
                <a:gd name="adj2" fmla="val 256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L-Shape 14">
              <a:extLst>
                <a:ext uri="{FF2B5EF4-FFF2-40B4-BE49-F238E27FC236}">
                  <a16:creationId xmlns:a16="http://schemas.microsoft.com/office/drawing/2014/main" id="{299C035C-1486-C24F-A3FA-51573D1A4A17}"/>
                </a:ext>
              </a:extLst>
            </p:cNvPr>
            <p:cNvSpPr/>
            <p:nvPr/>
          </p:nvSpPr>
          <p:spPr>
            <a:xfrm rot="13262399">
              <a:off x="11103044" y="6335146"/>
              <a:ext cx="237041" cy="243498"/>
            </a:xfrm>
            <a:prstGeom prst="corner">
              <a:avLst>
                <a:gd name="adj1" fmla="val 25101"/>
                <a:gd name="adj2" fmla="val 256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7E0D7CB-45B8-CE48-B7D4-8BEE583570F3}"/>
                </a:ext>
              </a:extLst>
            </p:cNvPr>
            <p:cNvSpPr txBox="1"/>
            <p:nvPr/>
          </p:nvSpPr>
          <p:spPr>
            <a:xfrm>
              <a:off x="10839850" y="6256718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/>
                <a:t>5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7D4881E0-498A-2C49-9C06-104A89DE5642}"/>
              </a:ext>
            </a:extLst>
          </p:cNvPr>
          <p:cNvSpPr txBox="1"/>
          <p:nvPr/>
        </p:nvSpPr>
        <p:spPr>
          <a:xfrm>
            <a:off x="1220852" y="1801051"/>
            <a:ext cx="930165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hlinkClick r:id="rId2"/>
              </a:rPr>
              <a:t>https://tech-camp.in/note/technology/45702/</a:t>
            </a:r>
            <a:endParaRPr lang="en-US" sz="2800" b="1" dirty="0"/>
          </a:p>
          <a:p>
            <a:r>
              <a:rPr lang="ja-JP" altLang="en-US" sz="2800" b="1"/>
              <a:t>上記のリンクのような</a:t>
            </a:r>
            <a:r>
              <a:rPr lang="en-US" altLang="ja-JP" sz="2800" b="1" dirty="0"/>
              <a:t>Web</a:t>
            </a:r>
            <a:r>
              <a:rPr lang="ja-JP" altLang="en-US" sz="2800" b="1"/>
              <a:t>ページだとしたら、</a:t>
            </a:r>
            <a:endParaRPr lang="en-US" altLang="ja-JP" sz="2800" b="1" dirty="0"/>
          </a:p>
          <a:p>
            <a:r>
              <a:rPr lang="ja-JP" altLang="en-US" sz="2800" b="1"/>
              <a:t>大雑把に言うと</a:t>
            </a:r>
            <a:r>
              <a:rPr lang="ja" altLang="en-US" sz="2800" b="1" dirty="0"/>
              <a:t>下のような図</a:t>
            </a:r>
            <a:endParaRPr lang="en-US" altLang="ja-JP" sz="28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EEE7FFC-943C-574D-818B-EA6C8997BD2E}"/>
              </a:ext>
            </a:extLst>
          </p:cNvPr>
          <p:cNvSpPr txBox="1"/>
          <p:nvPr/>
        </p:nvSpPr>
        <p:spPr>
          <a:xfrm>
            <a:off x="6893169" y="6126986"/>
            <a:ext cx="53064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000" b="1"/>
              <a:t>ざっくり用語解説</a:t>
            </a:r>
            <a:endParaRPr lang="en-US" sz="40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DAC86D5-0EF8-9149-98E6-EA56344563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1208" y="4041821"/>
            <a:ext cx="2698091" cy="260838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C4B4523-0933-A24F-9D44-244E017787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6542" y="3548200"/>
            <a:ext cx="1716632" cy="260897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C1E1E41-86F4-F34E-9454-4A42448E5F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66519" y="3098749"/>
            <a:ext cx="2195778" cy="2195778"/>
          </a:xfrm>
          <a:prstGeom prst="rect">
            <a:avLst/>
          </a:prstGeom>
        </p:spPr>
      </p:pic>
      <p:sp>
        <p:nvSpPr>
          <p:cNvPr id="7" name="Right Arrow 6">
            <a:extLst>
              <a:ext uri="{FF2B5EF4-FFF2-40B4-BE49-F238E27FC236}">
                <a16:creationId xmlns:a16="http://schemas.microsoft.com/office/drawing/2014/main" id="{228845E3-1C3F-2641-96CF-C7EB3DD0A499}"/>
              </a:ext>
            </a:extLst>
          </p:cNvPr>
          <p:cNvSpPr/>
          <p:nvPr/>
        </p:nvSpPr>
        <p:spPr>
          <a:xfrm rot="20597476">
            <a:off x="4149299" y="4379837"/>
            <a:ext cx="1079193" cy="4728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AE314255-3FAF-184B-B336-24A3A43CA6D4}"/>
              </a:ext>
            </a:extLst>
          </p:cNvPr>
          <p:cNvSpPr/>
          <p:nvPr/>
        </p:nvSpPr>
        <p:spPr>
          <a:xfrm>
            <a:off x="7562167" y="3691166"/>
            <a:ext cx="1055359" cy="4598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Left Arrow 8">
            <a:extLst>
              <a:ext uri="{FF2B5EF4-FFF2-40B4-BE49-F238E27FC236}">
                <a16:creationId xmlns:a16="http://schemas.microsoft.com/office/drawing/2014/main" id="{CE950DB1-D134-A94E-9527-C7E5B30E0364}"/>
              </a:ext>
            </a:extLst>
          </p:cNvPr>
          <p:cNvSpPr/>
          <p:nvPr/>
        </p:nvSpPr>
        <p:spPr>
          <a:xfrm rot="20178243">
            <a:off x="7562167" y="4646053"/>
            <a:ext cx="1055359" cy="51000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Left Arrow 18">
            <a:extLst>
              <a:ext uri="{FF2B5EF4-FFF2-40B4-BE49-F238E27FC236}">
                <a16:creationId xmlns:a16="http://schemas.microsoft.com/office/drawing/2014/main" id="{01EEF093-905C-EE40-94ED-C0B0C418A74E}"/>
              </a:ext>
            </a:extLst>
          </p:cNvPr>
          <p:cNvSpPr/>
          <p:nvPr/>
        </p:nvSpPr>
        <p:spPr>
          <a:xfrm rot="20178243">
            <a:off x="4296164" y="5230367"/>
            <a:ext cx="1055359" cy="51000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5708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10">
          <a:fgClr>
            <a:srgbClr val="7982B5"/>
          </a:fgClr>
          <a:bgClr>
            <a:srgbClr val="FAFFE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B2F012-2603-F74A-B82B-D946E37263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54831" y="207794"/>
            <a:ext cx="7633699" cy="1058238"/>
          </a:xfrm>
        </p:spPr>
        <p:txBody>
          <a:bodyPr>
            <a:normAutofit/>
          </a:bodyPr>
          <a:lstStyle/>
          <a:p>
            <a:r>
              <a:rPr lang="ja-JP" altLang="en-US" b="1"/>
              <a:t>フレームワーク</a:t>
            </a:r>
            <a:endParaRPr lang="en-US" b="1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3A97FE1-E658-6D4C-AAAC-358E903FDD87}"/>
              </a:ext>
            </a:extLst>
          </p:cNvPr>
          <p:cNvSpPr/>
          <p:nvPr/>
        </p:nvSpPr>
        <p:spPr>
          <a:xfrm>
            <a:off x="801384" y="1232899"/>
            <a:ext cx="10140594" cy="66267"/>
          </a:xfrm>
          <a:prstGeom prst="rect">
            <a:avLst/>
          </a:prstGeom>
          <a:solidFill>
            <a:srgbClr val="F3C9EE">
              <a:alpha val="72157"/>
            </a:srgbClr>
          </a:solidFill>
          <a:ln>
            <a:solidFill>
              <a:srgbClr val="F4B6E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3693794-5D47-654F-A882-8BA44A6610DC}"/>
              </a:ext>
            </a:extLst>
          </p:cNvPr>
          <p:cNvSpPr/>
          <p:nvPr/>
        </p:nvSpPr>
        <p:spPr>
          <a:xfrm>
            <a:off x="801384" y="1372630"/>
            <a:ext cx="10140594" cy="66267"/>
          </a:xfrm>
          <a:prstGeom prst="rect">
            <a:avLst/>
          </a:prstGeom>
          <a:solidFill>
            <a:srgbClr val="F3C9EE">
              <a:alpha val="47843"/>
            </a:srgbClr>
          </a:solidFill>
          <a:ln>
            <a:solidFill>
              <a:srgbClr val="F4B6E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2021680-9225-C145-8090-061956523F8F}"/>
              </a:ext>
            </a:extLst>
          </p:cNvPr>
          <p:cNvGrpSpPr/>
          <p:nvPr/>
        </p:nvGrpSpPr>
        <p:grpSpPr>
          <a:xfrm>
            <a:off x="11061955" y="328773"/>
            <a:ext cx="686187" cy="400110"/>
            <a:chOff x="10653898" y="6256718"/>
            <a:chExt cx="686187" cy="400110"/>
          </a:xfrm>
        </p:grpSpPr>
        <p:sp>
          <p:nvSpPr>
            <p:cNvPr id="14" name="L-Shape 13">
              <a:extLst>
                <a:ext uri="{FF2B5EF4-FFF2-40B4-BE49-F238E27FC236}">
                  <a16:creationId xmlns:a16="http://schemas.microsoft.com/office/drawing/2014/main" id="{6EAB590D-7C6F-DC47-AC3A-EF6E493F556E}"/>
                </a:ext>
              </a:extLst>
            </p:cNvPr>
            <p:cNvSpPr/>
            <p:nvPr/>
          </p:nvSpPr>
          <p:spPr>
            <a:xfrm rot="2524731">
              <a:off x="10653898" y="6335289"/>
              <a:ext cx="237041" cy="243498"/>
            </a:xfrm>
            <a:prstGeom prst="corner">
              <a:avLst>
                <a:gd name="adj1" fmla="val 25101"/>
                <a:gd name="adj2" fmla="val 256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L-Shape 14">
              <a:extLst>
                <a:ext uri="{FF2B5EF4-FFF2-40B4-BE49-F238E27FC236}">
                  <a16:creationId xmlns:a16="http://schemas.microsoft.com/office/drawing/2014/main" id="{299C035C-1486-C24F-A3FA-51573D1A4A17}"/>
                </a:ext>
              </a:extLst>
            </p:cNvPr>
            <p:cNvSpPr/>
            <p:nvPr/>
          </p:nvSpPr>
          <p:spPr>
            <a:xfrm rot="13262399">
              <a:off x="11103044" y="6335146"/>
              <a:ext cx="237041" cy="243498"/>
            </a:xfrm>
            <a:prstGeom prst="corner">
              <a:avLst>
                <a:gd name="adj1" fmla="val 25101"/>
                <a:gd name="adj2" fmla="val 256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7E0D7CB-45B8-CE48-B7D4-8BEE583570F3}"/>
                </a:ext>
              </a:extLst>
            </p:cNvPr>
            <p:cNvSpPr txBox="1"/>
            <p:nvPr/>
          </p:nvSpPr>
          <p:spPr>
            <a:xfrm>
              <a:off x="10839850" y="6256718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/>
                <a:t>5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7D4881E0-498A-2C49-9C06-104A89DE5642}"/>
              </a:ext>
            </a:extLst>
          </p:cNvPr>
          <p:cNvSpPr txBox="1"/>
          <p:nvPr/>
        </p:nvSpPr>
        <p:spPr>
          <a:xfrm>
            <a:off x="1220852" y="1801051"/>
            <a:ext cx="93016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b="1"/>
              <a:t>≒ライブラリ</a:t>
            </a:r>
            <a:r>
              <a:rPr lang="en-US" altLang="ja-JP" sz="2800" b="1" dirty="0"/>
              <a:t>, </a:t>
            </a:r>
            <a:r>
              <a:rPr lang="ja-JP" altLang="en-US" sz="2800" b="1"/>
              <a:t>パッケージ</a:t>
            </a:r>
            <a:endParaRPr lang="en-US" altLang="ja-JP" sz="28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EEE7FFC-943C-574D-818B-EA6C8997BD2E}"/>
              </a:ext>
            </a:extLst>
          </p:cNvPr>
          <p:cNvSpPr txBox="1"/>
          <p:nvPr/>
        </p:nvSpPr>
        <p:spPr>
          <a:xfrm>
            <a:off x="6893169" y="6126986"/>
            <a:ext cx="53064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000" b="1"/>
              <a:t>ざっくり用語解説</a:t>
            </a:r>
            <a:endParaRPr lang="en-US" sz="400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0BC9E38-0A43-B34B-8235-233BA928F5B4}"/>
              </a:ext>
            </a:extLst>
          </p:cNvPr>
          <p:cNvSpPr txBox="1"/>
          <p:nvPr/>
        </p:nvSpPr>
        <p:spPr>
          <a:xfrm>
            <a:off x="1220852" y="2697442"/>
            <a:ext cx="93016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b="1"/>
              <a:t>イメージ：他の人が作った道具</a:t>
            </a:r>
            <a:endParaRPr lang="en-US" altLang="ja-JP" sz="28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FF7087-87B7-3545-9BAC-D7E5795248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0003" y="3429000"/>
            <a:ext cx="1911215" cy="191121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28A4322-4FAF-9143-9C6D-FBE917D4D9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4796" y="4529762"/>
            <a:ext cx="1911215" cy="191121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0B3F4F5-A10D-7442-A493-FA8BFA26AE9A}"/>
              </a:ext>
            </a:extLst>
          </p:cNvPr>
          <p:cNvSpPr txBox="1"/>
          <p:nvPr/>
        </p:nvSpPr>
        <p:spPr>
          <a:xfrm>
            <a:off x="727184" y="5695009"/>
            <a:ext cx="16643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b="1"/>
              <a:t>ハンマー</a:t>
            </a:r>
            <a:endParaRPr lang="en-US" altLang="ja-JP" sz="2800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C92D97A-D704-EA4A-8F4C-0145F5936085}"/>
              </a:ext>
            </a:extLst>
          </p:cNvPr>
          <p:cNvSpPr txBox="1"/>
          <p:nvPr/>
        </p:nvSpPr>
        <p:spPr>
          <a:xfrm>
            <a:off x="6514250" y="5388749"/>
            <a:ext cx="797169" cy="5399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b="1"/>
              <a:t>釘</a:t>
            </a:r>
            <a:endParaRPr lang="en-US" altLang="ja-JP" sz="2800" b="1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0B80E303-D1E4-D745-B6DC-C79F253530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679481"/>
            <a:ext cx="1422400" cy="14224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643DCDFC-6E6D-4C40-A9D0-5F0144A6DD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31486" y="2546694"/>
            <a:ext cx="3398135" cy="2555187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6A388BCE-5A2D-CD43-9A83-0DE4910414BE}"/>
              </a:ext>
            </a:extLst>
          </p:cNvPr>
          <p:cNvSpPr txBox="1"/>
          <p:nvPr/>
        </p:nvSpPr>
        <p:spPr>
          <a:xfrm>
            <a:off x="9504678" y="5388749"/>
            <a:ext cx="8517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b="1"/>
              <a:t>板</a:t>
            </a:r>
            <a:endParaRPr lang="en-US" altLang="ja-JP" sz="2800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8EF7F52-E944-1A43-84B6-9D5BBA082921}"/>
              </a:ext>
            </a:extLst>
          </p:cNvPr>
          <p:cNvSpPr txBox="1"/>
          <p:nvPr/>
        </p:nvSpPr>
        <p:spPr>
          <a:xfrm>
            <a:off x="7162927" y="1688930"/>
            <a:ext cx="27186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b="1"/>
              <a:t>小屋を作りたい</a:t>
            </a:r>
            <a:endParaRPr lang="en-US" altLang="ja-JP" sz="2800" b="1" dirty="0"/>
          </a:p>
        </p:txBody>
      </p:sp>
    </p:spTree>
    <p:extLst>
      <p:ext uri="{BB962C8B-B14F-4D97-AF65-F5344CB8AC3E}">
        <p14:creationId xmlns:p14="http://schemas.microsoft.com/office/powerpoint/2010/main" val="27875544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10">
          <a:fgClr>
            <a:srgbClr val="7982B5"/>
          </a:fgClr>
          <a:bgClr>
            <a:srgbClr val="FAFFE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B2F012-2603-F74A-B82B-D946E37263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54831" y="207794"/>
            <a:ext cx="7633699" cy="1058238"/>
          </a:xfrm>
        </p:spPr>
        <p:txBody>
          <a:bodyPr>
            <a:normAutofit/>
          </a:bodyPr>
          <a:lstStyle/>
          <a:p>
            <a:r>
              <a:rPr lang="ja-JP" altLang="en-US" b="1"/>
              <a:t>フレームワーク</a:t>
            </a:r>
            <a:endParaRPr lang="en-US" b="1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3A97FE1-E658-6D4C-AAAC-358E903FDD87}"/>
              </a:ext>
            </a:extLst>
          </p:cNvPr>
          <p:cNvSpPr/>
          <p:nvPr/>
        </p:nvSpPr>
        <p:spPr>
          <a:xfrm>
            <a:off x="801384" y="1232899"/>
            <a:ext cx="10140594" cy="66267"/>
          </a:xfrm>
          <a:prstGeom prst="rect">
            <a:avLst/>
          </a:prstGeom>
          <a:solidFill>
            <a:srgbClr val="F3C9EE">
              <a:alpha val="72157"/>
            </a:srgbClr>
          </a:solidFill>
          <a:ln>
            <a:solidFill>
              <a:srgbClr val="F4B6E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3693794-5D47-654F-A882-8BA44A6610DC}"/>
              </a:ext>
            </a:extLst>
          </p:cNvPr>
          <p:cNvSpPr/>
          <p:nvPr/>
        </p:nvSpPr>
        <p:spPr>
          <a:xfrm>
            <a:off x="801384" y="1372630"/>
            <a:ext cx="10140594" cy="66267"/>
          </a:xfrm>
          <a:prstGeom prst="rect">
            <a:avLst/>
          </a:prstGeom>
          <a:solidFill>
            <a:srgbClr val="F3C9EE">
              <a:alpha val="47843"/>
            </a:srgbClr>
          </a:solidFill>
          <a:ln>
            <a:solidFill>
              <a:srgbClr val="F4B6E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2021680-9225-C145-8090-061956523F8F}"/>
              </a:ext>
            </a:extLst>
          </p:cNvPr>
          <p:cNvGrpSpPr/>
          <p:nvPr/>
        </p:nvGrpSpPr>
        <p:grpSpPr>
          <a:xfrm>
            <a:off x="11061955" y="328773"/>
            <a:ext cx="686187" cy="400110"/>
            <a:chOff x="10653898" y="6256718"/>
            <a:chExt cx="686187" cy="400110"/>
          </a:xfrm>
        </p:grpSpPr>
        <p:sp>
          <p:nvSpPr>
            <p:cNvPr id="14" name="L-Shape 13">
              <a:extLst>
                <a:ext uri="{FF2B5EF4-FFF2-40B4-BE49-F238E27FC236}">
                  <a16:creationId xmlns:a16="http://schemas.microsoft.com/office/drawing/2014/main" id="{6EAB590D-7C6F-DC47-AC3A-EF6E493F556E}"/>
                </a:ext>
              </a:extLst>
            </p:cNvPr>
            <p:cNvSpPr/>
            <p:nvPr/>
          </p:nvSpPr>
          <p:spPr>
            <a:xfrm rot="2524731">
              <a:off x="10653898" y="6335289"/>
              <a:ext cx="237041" cy="243498"/>
            </a:xfrm>
            <a:prstGeom prst="corner">
              <a:avLst>
                <a:gd name="adj1" fmla="val 25101"/>
                <a:gd name="adj2" fmla="val 256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L-Shape 14">
              <a:extLst>
                <a:ext uri="{FF2B5EF4-FFF2-40B4-BE49-F238E27FC236}">
                  <a16:creationId xmlns:a16="http://schemas.microsoft.com/office/drawing/2014/main" id="{299C035C-1486-C24F-A3FA-51573D1A4A17}"/>
                </a:ext>
              </a:extLst>
            </p:cNvPr>
            <p:cNvSpPr/>
            <p:nvPr/>
          </p:nvSpPr>
          <p:spPr>
            <a:xfrm rot="13262399">
              <a:off x="11103044" y="6335146"/>
              <a:ext cx="237041" cy="243498"/>
            </a:xfrm>
            <a:prstGeom prst="corner">
              <a:avLst>
                <a:gd name="adj1" fmla="val 25101"/>
                <a:gd name="adj2" fmla="val 256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7E0D7CB-45B8-CE48-B7D4-8BEE583570F3}"/>
                </a:ext>
              </a:extLst>
            </p:cNvPr>
            <p:cNvSpPr txBox="1"/>
            <p:nvPr/>
          </p:nvSpPr>
          <p:spPr>
            <a:xfrm>
              <a:off x="10839850" y="6256718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/>
                <a:t>5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7D4881E0-498A-2C49-9C06-104A89DE5642}"/>
              </a:ext>
            </a:extLst>
          </p:cNvPr>
          <p:cNvSpPr txBox="1"/>
          <p:nvPr/>
        </p:nvSpPr>
        <p:spPr>
          <a:xfrm>
            <a:off x="1220852" y="1801051"/>
            <a:ext cx="93016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b="1"/>
              <a:t>≒ライブラリ</a:t>
            </a:r>
            <a:r>
              <a:rPr lang="en-US" altLang="ja-JP" sz="2800" b="1" dirty="0"/>
              <a:t>, </a:t>
            </a:r>
            <a:r>
              <a:rPr lang="ja-JP" altLang="en-US" sz="2800" b="1"/>
              <a:t>パッケージ</a:t>
            </a:r>
            <a:endParaRPr lang="en-US" altLang="ja-JP" sz="28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EEE7FFC-943C-574D-818B-EA6C8997BD2E}"/>
              </a:ext>
            </a:extLst>
          </p:cNvPr>
          <p:cNvSpPr txBox="1"/>
          <p:nvPr/>
        </p:nvSpPr>
        <p:spPr>
          <a:xfrm>
            <a:off x="6893169" y="6126986"/>
            <a:ext cx="53064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000" b="1"/>
              <a:t>ざっくり用語解説</a:t>
            </a:r>
            <a:endParaRPr lang="en-US" sz="40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0B3F4F5-A10D-7442-A493-FA8BFA26AE9A}"/>
              </a:ext>
            </a:extLst>
          </p:cNvPr>
          <p:cNvSpPr txBox="1"/>
          <p:nvPr/>
        </p:nvSpPr>
        <p:spPr>
          <a:xfrm>
            <a:off x="889467" y="5725645"/>
            <a:ext cx="16643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b="1"/>
              <a:t>計算</a:t>
            </a:r>
            <a:endParaRPr lang="en-US" altLang="ja-JP" sz="2800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C92D97A-D704-EA4A-8F4C-0145F5936085}"/>
              </a:ext>
            </a:extLst>
          </p:cNvPr>
          <p:cNvSpPr txBox="1"/>
          <p:nvPr/>
        </p:nvSpPr>
        <p:spPr>
          <a:xfrm>
            <a:off x="6330764" y="5388749"/>
            <a:ext cx="16643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b="1"/>
              <a:t>必要な型</a:t>
            </a:r>
            <a:endParaRPr lang="en-US" altLang="ja-JP" sz="2800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A388BCE-5A2D-CD43-9A83-0DE4910414BE}"/>
              </a:ext>
            </a:extLst>
          </p:cNvPr>
          <p:cNvSpPr txBox="1"/>
          <p:nvPr/>
        </p:nvSpPr>
        <p:spPr>
          <a:xfrm>
            <a:off x="9504678" y="5388749"/>
            <a:ext cx="1437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b="1"/>
              <a:t>基盤</a:t>
            </a:r>
            <a:endParaRPr lang="en-US" altLang="ja-JP" sz="28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166C515-4BCA-A34F-A796-D8A31FBD5620}"/>
              </a:ext>
            </a:extLst>
          </p:cNvPr>
          <p:cNvSpPr txBox="1"/>
          <p:nvPr/>
        </p:nvSpPr>
        <p:spPr>
          <a:xfrm>
            <a:off x="7162926" y="1688930"/>
            <a:ext cx="33981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800" b="1" dirty="0"/>
              <a:t>Web</a:t>
            </a:r>
            <a:r>
              <a:rPr lang="ja-JP" altLang="en-US" sz="2800" b="1"/>
              <a:t>アプリを作ろう</a:t>
            </a:r>
            <a:endParaRPr lang="en-US" altLang="ja-JP" sz="28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88BB72D-59BE-0840-9BDC-21E1085387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802" y="3403288"/>
            <a:ext cx="3810000" cy="15049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D26EE17-6E12-D04E-9A2B-316515C346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858" y="4846998"/>
            <a:ext cx="3810000" cy="12799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B759F9-BDB0-614C-A6C6-48E9E4C1B8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4949" y="3237255"/>
            <a:ext cx="3951208" cy="1546239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15D8E9B4-C1FF-854D-B11C-7CFFEFF7D603}"/>
              </a:ext>
            </a:extLst>
          </p:cNvPr>
          <p:cNvSpPr txBox="1"/>
          <p:nvPr/>
        </p:nvSpPr>
        <p:spPr>
          <a:xfrm>
            <a:off x="6408868" y="4183373"/>
            <a:ext cx="157624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800" b="1" dirty="0" err="1"/>
              <a:t>Json</a:t>
            </a:r>
            <a:endParaRPr lang="en-US" altLang="ja-JP" sz="2800" b="1" dirty="0"/>
          </a:p>
          <a:p>
            <a:r>
              <a:rPr lang="en-US" altLang="ja-JP" sz="2800" b="1" dirty="0"/>
              <a:t>datetime</a:t>
            </a:r>
          </a:p>
        </p:txBody>
      </p:sp>
    </p:spTree>
    <p:extLst>
      <p:ext uri="{BB962C8B-B14F-4D97-AF65-F5344CB8AC3E}">
        <p14:creationId xmlns:p14="http://schemas.microsoft.com/office/powerpoint/2010/main" val="37760030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10">
          <a:fgClr>
            <a:srgbClr val="7982B5"/>
          </a:fgClr>
          <a:bgClr>
            <a:srgbClr val="FAFFE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B2F012-2603-F74A-B82B-D946E37263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54831" y="207794"/>
            <a:ext cx="7633699" cy="1058238"/>
          </a:xfrm>
        </p:spPr>
        <p:txBody>
          <a:bodyPr>
            <a:normAutofit/>
          </a:bodyPr>
          <a:lstStyle/>
          <a:p>
            <a:r>
              <a:rPr lang="ja-JP" altLang="en-US" b="1"/>
              <a:t>フレームワーク</a:t>
            </a:r>
            <a:endParaRPr lang="en-US" b="1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3A97FE1-E658-6D4C-AAAC-358E903FDD87}"/>
              </a:ext>
            </a:extLst>
          </p:cNvPr>
          <p:cNvSpPr/>
          <p:nvPr/>
        </p:nvSpPr>
        <p:spPr>
          <a:xfrm>
            <a:off x="801384" y="1232899"/>
            <a:ext cx="10140594" cy="66267"/>
          </a:xfrm>
          <a:prstGeom prst="rect">
            <a:avLst/>
          </a:prstGeom>
          <a:solidFill>
            <a:srgbClr val="F3C9EE">
              <a:alpha val="72157"/>
            </a:srgbClr>
          </a:solidFill>
          <a:ln>
            <a:solidFill>
              <a:srgbClr val="F4B6E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3693794-5D47-654F-A882-8BA44A6610DC}"/>
              </a:ext>
            </a:extLst>
          </p:cNvPr>
          <p:cNvSpPr/>
          <p:nvPr/>
        </p:nvSpPr>
        <p:spPr>
          <a:xfrm>
            <a:off x="801384" y="1372630"/>
            <a:ext cx="10140594" cy="66267"/>
          </a:xfrm>
          <a:prstGeom prst="rect">
            <a:avLst/>
          </a:prstGeom>
          <a:solidFill>
            <a:srgbClr val="F3C9EE">
              <a:alpha val="47843"/>
            </a:srgbClr>
          </a:solidFill>
          <a:ln>
            <a:solidFill>
              <a:srgbClr val="F4B6E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2021680-9225-C145-8090-061956523F8F}"/>
              </a:ext>
            </a:extLst>
          </p:cNvPr>
          <p:cNvGrpSpPr/>
          <p:nvPr/>
        </p:nvGrpSpPr>
        <p:grpSpPr>
          <a:xfrm>
            <a:off x="11061955" y="328773"/>
            <a:ext cx="686187" cy="400110"/>
            <a:chOff x="10653898" y="6256718"/>
            <a:chExt cx="686187" cy="400110"/>
          </a:xfrm>
        </p:grpSpPr>
        <p:sp>
          <p:nvSpPr>
            <p:cNvPr id="14" name="L-Shape 13">
              <a:extLst>
                <a:ext uri="{FF2B5EF4-FFF2-40B4-BE49-F238E27FC236}">
                  <a16:creationId xmlns:a16="http://schemas.microsoft.com/office/drawing/2014/main" id="{6EAB590D-7C6F-DC47-AC3A-EF6E493F556E}"/>
                </a:ext>
              </a:extLst>
            </p:cNvPr>
            <p:cNvSpPr/>
            <p:nvPr/>
          </p:nvSpPr>
          <p:spPr>
            <a:xfrm rot="2524731">
              <a:off x="10653898" y="6335289"/>
              <a:ext cx="237041" cy="243498"/>
            </a:xfrm>
            <a:prstGeom prst="corner">
              <a:avLst>
                <a:gd name="adj1" fmla="val 25101"/>
                <a:gd name="adj2" fmla="val 256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L-Shape 14">
              <a:extLst>
                <a:ext uri="{FF2B5EF4-FFF2-40B4-BE49-F238E27FC236}">
                  <a16:creationId xmlns:a16="http://schemas.microsoft.com/office/drawing/2014/main" id="{299C035C-1486-C24F-A3FA-51573D1A4A17}"/>
                </a:ext>
              </a:extLst>
            </p:cNvPr>
            <p:cNvSpPr/>
            <p:nvPr/>
          </p:nvSpPr>
          <p:spPr>
            <a:xfrm rot="13262399">
              <a:off x="11103044" y="6335146"/>
              <a:ext cx="237041" cy="243498"/>
            </a:xfrm>
            <a:prstGeom prst="corner">
              <a:avLst>
                <a:gd name="adj1" fmla="val 25101"/>
                <a:gd name="adj2" fmla="val 256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7E0D7CB-45B8-CE48-B7D4-8BEE583570F3}"/>
                </a:ext>
              </a:extLst>
            </p:cNvPr>
            <p:cNvSpPr txBox="1"/>
            <p:nvPr/>
          </p:nvSpPr>
          <p:spPr>
            <a:xfrm>
              <a:off x="10839850" y="6256718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/>
                <a:t>5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7D4881E0-498A-2C49-9C06-104A89DE5642}"/>
              </a:ext>
            </a:extLst>
          </p:cNvPr>
          <p:cNvSpPr txBox="1"/>
          <p:nvPr/>
        </p:nvSpPr>
        <p:spPr>
          <a:xfrm>
            <a:off x="1220852" y="1801051"/>
            <a:ext cx="93016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b="1"/>
              <a:t>またの名をライブラリ</a:t>
            </a:r>
            <a:endParaRPr lang="en-US" altLang="ja-JP" sz="28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EEE7FFC-943C-574D-818B-EA6C8997BD2E}"/>
              </a:ext>
            </a:extLst>
          </p:cNvPr>
          <p:cNvSpPr txBox="1"/>
          <p:nvPr/>
        </p:nvSpPr>
        <p:spPr>
          <a:xfrm>
            <a:off x="6893169" y="6126986"/>
            <a:ext cx="53064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000" b="1"/>
              <a:t>ざっくり用語解説</a:t>
            </a:r>
            <a:endParaRPr lang="en-US" sz="4000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82643AF-E2FC-5C4D-ACC9-868B1A11C74C}"/>
              </a:ext>
            </a:extLst>
          </p:cNvPr>
          <p:cNvSpPr txBox="1"/>
          <p:nvPr/>
        </p:nvSpPr>
        <p:spPr>
          <a:xfrm>
            <a:off x="1220852" y="2817034"/>
            <a:ext cx="930165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b="1"/>
              <a:t>・特徴とか知ってるのが強み</a:t>
            </a:r>
            <a:endParaRPr lang="en-US" altLang="ja-JP" sz="2800" b="1" dirty="0"/>
          </a:p>
          <a:p>
            <a:endParaRPr lang="en-US" altLang="ja-JP" sz="2800" b="1" dirty="0"/>
          </a:p>
          <a:p>
            <a:r>
              <a:rPr lang="ja-JP" altLang="en-US" sz="2800" b="1"/>
              <a:t>・道具をうまく使えると早く開発が進む</a:t>
            </a:r>
            <a:endParaRPr lang="en-US" altLang="ja-JP" sz="2800" b="1" dirty="0"/>
          </a:p>
          <a:p>
            <a:endParaRPr lang="en-US" altLang="ja-JP" sz="2800" b="1" dirty="0"/>
          </a:p>
          <a:p>
            <a:r>
              <a:rPr lang="ja-JP" altLang="en-US" sz="2800" b="1"/>
              <a:t>・道具を作る側もいる</a:t>
            </a:r>
            <a:endParaRPr lang="en-US" altLang="ja-JP" sz="2800" b="1" dirty="0"/>
          </a:p>
        </p:txBody>
      </p:sp>
    </p:spTree>
    <p:extLst>
      <p:ext uri="{BB962C8B-B14F-4D97-AF65-F5344CB8AC3E}">
        <p14:creationId xmlns:p14="http://schemas.microsoft.com/office/powerpoint/2010/main" val="16866039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10">
          <a:fgClr>
            <a:srgbClr val="7982B5"/>
          </a:fgClr>
          <a:bgClr>
            <a:srgbClr val="FAFFE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B2F012-2603-F74A-B82B-D946E37263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54831" y="207794"/>
            <a:ext cx="7633699" cy="1058238"/>
          </a:xfrm>
        </p:spPr>
        <p:txBody>
          <a:bodyPr>
            <a:normAutofit/>
          </a:bodyPr>
          <a:lstStyle/>
          <a:p>
            <a:r>
              <a:rPr lang="ja-JP" altLang="en-US" b="1"/>
              <a:t>環境構築とは</a:t>
            </a:r>
            <a:endParaRPr lang="en-US" b="1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3A97FE1-E658-6D4C-AAAC-358E903FDD87}"/>
              </a:ext>
            </a:extLst>
          </p:cNvPr>
          <p:cNvSpPr/>
          <p:nvPr/>
        </p:nvSpPr>
        <p:spPr>
          <a:xfrm>
            <a:off x="801384" y="1232899"/>
            <a:ext cx="10140594" cy="66267"/>
          </a:xfrm>
          <a:prstGeom prst="rect">
            <a:avLst/>
          </a:prstGeom>
          <a:solidFill>
            <a:srgbClr val="F3C9EE">
              <a:alpha val="72157"/>
            </a:srgbClr>
          </a:solidFill>
          <a:ln>
            <a:solidFill>
              <a:srgbClr val="F4B6E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3693794-5D47-654F-A882-8BA44A6610DC}"/>
              </a:ext>
            </a:extLst>
          </p:cNvPr>
          <p:cNvSpPr/>
          <p:nvPr/>
        </p:nvSpPr>
        <p:spPr>
          <a:xfrm>
            <a:off x="801384" y="1372630"/>
            <a:ext cx="10140594" cy="66267"/>
          </a:xfrm>
          <a:prstGeom prst="rect">
            <a:avLst/>
          </a:prstGeom>
          <a:solidFill>
            <a:srgbClr val="F3C9EE">
              <a:alpha val="47843"/>
            </a:srgbClr>
          </a:solidFill>
          <a:ln>
            <a:solidFill>
              <a:srgbClr val="F4B6E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2021680-9225-C145-8090-061956523F8F}"/>
              </a:ext>
            </a:extLst>
          </p:cNvPr>
          <p:cNvGrpSpPr/>
          <p:nvPr/>
        </p:nvGrpSpPr>
        <p:grpSpPr>
          <a:xfrm>
            <a:off x="11061955" y="328773"/>
            <a:ext cx="686187" cy="400110"/>
            <a:chOff x="10653898" y="6256718"/>
            <a:chExt cx="686187" cy="400110"/>
          </a:xfrm>
        </p:grpSpPr>
        <p:sp>
          <p:nvSpPr>
            <p:cNvPr id="14" name="L-Shape 13">
              <a:extLst>
                <a:ext uri="{FF2B5EF4-FFF2-40B4-BE49-F238E27FC236}">
                  <a16:creationId xmlns:a16="http://schemas.microsoft.com/office/drawing/2014/main" id="{6EAB590D-7C6F-DC47-AC3A-EF6E493F556E}"/>
                </a:ext>
              </a:extLst>
            </p:cNvPr>
            <p:cNvSpPr/>
            <p:nvPr/>
          </p:nvSpPr>
          <p:spPr>
            <a:xfrm rot="2524731">
              <a:off x="10653898" y="6335289"/>
              <a:ext cx="237041" cy="243498"/>
            </a:xfrm>
            <a:prstGeom prst="corner">
              <a:avLst>
                <a:gd name="adj1" fmla="val 25101"/>
                <a:gd name="adj2" fmla="val 256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L-Shape 14">
              <a:extLst>
                <a:ext uri="{FF2B5EF4-FFF2-40B4-BE49-F238E27FC236}">
                  <a16:creationId xmlns:a16="http://schemas.microsoft.com/office/drawing/2014/main" id="{299C035C-1486-C24F-A3FA-51573D1A4A17}"/>
                </a:ext>
              </a:extLst>
            </p:cNvPr>
            <p:cNvSpPr/>
            <p:nvPr/>
          </p:nvSpPr>
          <p:spPr>
            <a:xfrm rot="13262399">
              <a:off x="11103044" y="6335146"/>
              <a:ext cx="237041" cy="243498"/>
            </a:xfrm>
            <a:prstGeom prst="corner">
              <a:avLst>
                <a:gd name="adj1" fmla="val 25101"/>
                <a:gd name="adj2" fmla="val 256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7E0D7CB-45B8-CE48-B7D4-8BEE583570F3}"/>
                </a:ext>
              </a:extLst>
            </p:cNvPr>
            <p:cNvSpPr txBox="1"/>
            <p:nvPr/>
          </p:nvSpPr>
          <p:spPr>
            <a:xfrm>
              <a:off x="10839850" y="6256718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/>
                <a:t>5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46BC22D4-7120-E94D-AAE1-66C58A0A7CAB}"/>
              </a:ext>
            </a:extLst>
          </p:cNvPr>
          <p:cNvSpPr txBox="1"/>
          <p:nvPr/>
        </p:nvSpPr>
        <p:spPr>
          <a:xfrm>
            <a:off x="1220852" y="1749591"/>
            <a:ext cx="9301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b="1"/>
              <a:t>環境とは、物置のようなもの。フレームワークを入れる</a:t>
            </a:r>
            <a:endParaRPr lang="en-US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1B1D00F-9C70-9A42-BF2D-CB9A18937818}"/>
              </a:ext>
            </a:extLst>
          </p:cNvPr>
          <p:cNvSpPr txBox="1"/>
          <p:nvPr/>
        </p:nvSpPr>
        <p:spPr>
          <a:xfrm>
            <a:off x="2285884" y="6001512"/>
            <a:ext cx="25674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800" b="1" dirty="0"/>
              <a:t>Anaconda3</a:t>
            </a:r>
            <a:endParaRPr lang="en-US" sz="2800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DF15B35-279A-5C40-931F-8EC83D7C68DD}"/>
              </a:ext>
            </a:extLst>
          </p:cNvPr>
          <p:cNvSpPr txBox="1"/>
          <p:nvPr/>
        </p:nvSpPr>
        <p:spPr>
          <a:xfrm>
            <a:off x="7549545" y="6001512"/>
            <a:ext cx="25674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800" b="1" dirty="0" err="1"/>
              <a:t>pyenv</a:t>
            </a:r>
            <a:r>
              <a:rPr lang="en-US" altLang="ja-JP" sz="2800" b="1" dirty="0"/>
              <a:t> </a:t>
            </a:r>
            <a:r>
              <a:rPr lang="en-US" altLang="ja-JP" sz="2800" b="1" dirty="0" err="1"/>
              <a:t>venv</a:t>
            </a:r>
            <a:endParaRPr lang="en-US" sz="2800" b="1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5F42E1C5-8746-5549-82DB-498600BCE3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7785" y="2437046"/>
            <a:ext cx="3524065" cy="352406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3AB3D0D3-F061-F04C-B947-CD8CB057B1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0947" y="2521951"/>
            <a:ext cx="4711031" cy="3354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8389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10">
          <a:fgClr>
            <a:srgbClr val="7982B5"/>
          </a:fgClr>
          <a:bgClr>
            <a:srgbClr val="FAFFE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B2F012-2603-F74A-B82B-D946E37263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0531" y="1421816"/>
            <a:ext cx="11290938" cy="2866490"/>
          </a:xfrm>
        </p:spPr>
        <p:txBody>
          <a:bodyPr>
            <a:normAutofit/>
          </a:bodyPr>
          <a:lstStyle/>
          <a:p>
            <a:r>
              <a:rPr lang="en-US" altLang="ja-JP" b="1" dirty="0">
                <a:latin typeface="Helvetica" pitchFamily="2" charset="0"/>
                <a:cs typeface="Al Nile" pitchFamily="2" charset="-78"/>
              </a:rPr>
              <a:t>Anaconda 3 </a:t>
            </a:r>
            <a:br>
              <a:rPr lang="en-US" altLang="ja-JP" b="1" dirty="0">
                <a:latin typeface="Helvetica" pitchFamily="2" charset="0"/>
                <a:cs typeface="Al Nile" pitchFamily="2" charset="-78"/>
              </a:rPr>
            </a:br>
            <a:r>
              <a:rPr lang="ja-JP" altLang="en-US" b="1">
                <a:latin typeface="Helvetica" pitchFamily="2" charset="0"/>
                <a:cs typeface="Al Nile" pitchFamily="2" charset="-78"/>
              </a:rPr>
              <a:t>インストールした人✋</a:t>
            </a:r>
            <a:endParaRPr lang="en-US" b="1" dirty="0">
              <a:latin typeface="Helvetica" pitchFamily="2" charset="0"/>
              <a:cs typeface="Al Nile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9023421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10">
          <a:fgClr>
            <a:srgbClr val="7982B5"/>
          </a:fgClr>
          <a:bgClr>
            <a:srgbClr val="FAFFE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B2F012-2603-F74A-B82B-D946E37263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54831" y="207794"/>
            <a:ext cx="7633699" cy="1058238"/>
          </a:xfrm>
        </p:spPr>
        <p:txBody>
          <a:bodyPr>
            <a:normAutofit/>
          </a:bodyPr>
          <a:lstStyle/>
          <a:p>
            <a:r>
              <a:rPr lang="ja-JP" altLang="en-US" b="1"/>
              <a:t>環境構築とは</a:t>
            </a:r>
            <a:endParaRPr lang="en-US" b="1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3A97FE1-E658-6D4C-AAAC-358E903FDD87}"/>
              </a:ext>
            </a:extLst>
          </p:cNvPr>
          <p:cNvSpPr/>
          <p:nvPr/>
        </p:nvSpPr>
        <p:spPr>
          <a:xfrm>
            <a:off x="801384" y="1232899"/>
            <a:ext cx="10140594" cy="66267"/>
          </a:xfrm>
          <a:prstGeom prst="rect">
            <a:avLst/>
          </a:prstGeom>
          <a:solidFill>
            <a:srgbClr val="F3C9EE">
              <a:alpha val="72157"/>
            </a:srgbClr>
          </a:solidFill>
          <a:ln>
            <a:solidFill>
              <a:srgbClr val="F4B6E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3693794-5D47-654F-A882-8BA44A6610DC}"/>
              </a:ext>
            </a:extLst>
          </p:cNvPr>
          <p:cNvSpPr/>
          <p:nvPr/>
        </p:nvSpPr>
        <p:spPr>
          <a:xfrm>
            <a:off x="801384" y="1372630"/>
            <a:ext cx="10140594" cy="66267"/>
          </a:xfrm>
          <a:prstGeom prst="rect">
            <a:avLst/>
          </a:prstGeom>
          <a:solidFill>
            <a:srgbClr val="F3C9EE">
              <a:alpha val="47843"/>
            </a:srgbClr>
          </a:solidFill>
          <a:ln>
            <a:solidFill>
              <a:srgbClr val="F4B6E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2021680-9225-C145-8090-061956523F8F}"/>
              </a:ext>
            </a:extLst>
          </p:cNvPr>
          <p:cNvGrpSpPr/>
          <p:nvPr/>
        </p:nvGrpSpPr>
        <p:grpSpPr>
          <a:xfrm>
            <a:off x="11061955" y="328773"/>
            <a:ext cx="686187" cy="400110"/>
            <a:chOff x="10653898" y="6256718"/>
            <a:chExt cx="686187" cy="400110"/>
          </a:xfrm>
        </p:grpSpPr>
        <p:sp>
          <p:nvSpPr>
            <p:cNvPr id="14" name="L-Shape 13">
              <a:extLst>
                <a:ext uri="{FF2B5EF4-FFF2-40B4-BE49-F238E27FC236}">
                  <a16:creationId xmlns:a16="http://schemas.microsoft.com/office/drawing/2014/main" id="{6EAB590D-7C6F-DC47-AC3A-EF6E493F556E}"/>
                </a:ext>
              </a:extLst>
            </p:cNvPr>
            <p:cNvSpPr/>
            <p:nvPr/>
          </p:nvSpPr>
          <p:spPr>
            <a:xfrm rot="2524731">
              <a:off x="10653898" y="6335289"/>
              <a:ext cx="237041" cy="243498"/>
            </a:xfrm>
            <a:prstGeom prst="corner">
              <a:avLst>
                <a:gd name="adj1" fmla="val 25101"/>
                <a:gd name="adj2" fmla="val 256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L-Shape 14">
              <a:extLst>
                <a:ext uri="{FF2B5EF4-FFF2-40B4-BE49-F238E27FC236}">
                  <a16:creationId xmlns:a16="http://schemas.microsoft.com/office/drawing/2014/main" id="{299C035C-1486-C24F-A3FA-51573D1A4A17}"/>
                </a:ext>
              </a:extLst>
            </p:cNvPr>
            <p:cNvSpPr/>
            <p:nvPr/>
          </p:nvSpPr>
          <p:spPr>
            <a:xfrm rot="13262399">
              <a:off x="11103044" y="6335146"/>
              <a:ext cx="237041" cy="243498"/>
            </a:xfrm>
            <a:prstGeom prst="corner">
              <a:avLst>
                <a:gd name="adj1" fmla="val 25101"/>
                <a:gd name="adj2" fmla="val 256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7E0D7CB-45B8-CE48-B7D4-8BEE583570F3}"/>
                </a:ext>
              </a:extLst>
            </p:cNvPr>
            <p:cNvSpPr txBox="1"/>
            <p:nvPr/>
          </p:nvSpPr>
          <p:spPr>
            <a:xfrm>
              <a:off x="10839850" y="6256718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/>
                <a:t>5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46BC22D4-7120-E94D-AAE1-66C58A0A7CAB}"/>
              </a:ext>
            </a:extLst>
          </p:cNvPr>
          <p:cNvSpPr txBox="1"/>
          <p:nvPr/>
        </p:nvSpPr>
        <p:spPr>
          <a:xfrm>
            <a:off x="1220852" y="1749591"/>
            <a:ext cx="9301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b="1"/>
              <a:t>環境とは、物置のようなもの。</a:t>
            </a:r>
            <a:endParaRPr lang="en-US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1B1D00F-9C70-9A42-BF2D-CB9A18937818}"/>
              </a:ext>
            </a:extLst>
          </p:cNvPr>
          <p:cNvSpPr txBox="1"/>
          <p:nvPr/>
        </p:nvSpPr>
        <p:spPr>
          <a:xfrm>
            <a:off x="771096" y="2577854"/>
            <a:ext cx="25674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800" b="1" dirty="0"/>
              <a:t>Anaconda3</a:t>
            </a:r>
            <a:endParaRPr lang="en-US" sz="2800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DF15B35-279A-5C40-931F-8EC83D7C68DD}"/>
              </a:ext>
            </a:extLst>
          </p:cNvPr>
          <p:cNvSpPr txBox="1"/>
          <p:nvPr/>
        </p:nvSpPr>
        <p:spPr>
          <a:xfrm>
            <a:off x="6441191" y="2642568"/>
            <a:ext cx="25674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800" b="1" dirty="0" err="1"/>
              <a:t>Pyenv</a:t>
            </a:r>
            <a:r>
              <a:rPr lang="en-US" altLang="ja-JP" sz="2800" b="1" dirty="0"/>
              <a:t> </a:t>
            </a:r>
            <a:r>
              <a:rPr lang="en-US" altLang="ja-JP" sz="2800" b="1" dirty="0" err="1"/>
              <a:t>Venv</a:t>
            </a:r>
            <a:endParaRPr lang="en-US" sz="2800" b="1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5F42E1C5-8746-5549-82DB-498600BCE3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6607" y="2343690"/>
            <a:ext cx="2039815" cy="203981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3AB3D0D3-F061-F04C-B947-CD8CB057B1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9490" y="2337031"/>
            <a:ext cx="2800545" cy="199398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702D444-F6CE-DE4E-9F9B-9522A2A4643B}"/>
              </a:ext>
            </a:extLst>
          </p:cNvPr>
          <p:cNvSpPr txBox="1"/>
          <p:nvPr/>
        </p:nvSpPr>
        <p:spPr>
          <a:xfrm>
            <a:off x="304368" y="3709092"/>
            <a:ext cx="47412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/>
              <a:t>・最初から色々入っている</a:t>
            </a:r>
            <a:endParaRPr lang="en-US" altLang="ja-JP" sz="20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BD5DCCA-903B-6347-929A-8ECA08144E54}"/>
              </a:ext>
            </a:extLst>
          </p:cNvPr>
          <p:cNvSpPr txBox="1"/>
          <p:nvPr/>
        </p:nvSpPr>
        <p:spPr>
          <a:xfrm>
            <a:off x="355968" y="4515939"/>
            <a:ext cx="474126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/>
              <a:t>・他のフレームワークも勝手にインストールされたりする</a:t>
            </a:r>
            <a:endParaRPr lang="en-US" altLang="ja-JP" sz="2000" b="1" dirty="0"/>
          </a:p>
          <a:p>
            <a:endParaRPr lang="en-US" altLang="ja-JP" sz="2000" b="1" dirty="0"/>
          </a:p>
          <a:p>
            <a:endParaRPr lang="en-US" sz="2000" b="1" dirty="0"/>
          </a:p>
          <a:p>
            <a:r>
              <a:rPr lang="en-US" sz="2000" b="1" dirty="0"/>
              <a:t>・Windows </a:t>
            </a:r>
            <a:r>
              <a:rPr lang="ja-JP" altLang="en-US" sz="2000" b="1"/>
              <a:t>側の</a:t>
            </a:r>
            <a:r>
              <a:rPr lang="en-US" altLang="ja-JP" sz="2000" b="1" dirty="0"/>
              <a:t>GUI </a:t>
            </a:r>
            <a:r>
              <a:rPr lang="ja-JP" altLang="en-US" sz="2000" b="1"/>
              <a:t>でも動く</a:t>
            </a:r>
            <a:endParaRPr lang="en-US" sz="2000" b="1" dirty="0"/>
          </a:p>
          <a:p>
            <a:endParaRPr lang="en-US" altLang="ja-JP" sz="20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E12AA22-F42D-2B4C-AF08-E4B5A3704657}"/>
              </a:ext>
            </a:extLst>
          </p:cNvPr>
          <p:cNvSpPr txBox="1"/>
          <p:nvPr/>
        </p:nvSpPr>
        <p:spPr>
          <a:xfrm>
            <a:off x="6269653" y="3769003"/>
            <a:ext cx="474126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/>
              <a:t>・シンプル</a:t>
            </a:r>
            <a:endParaRPr lang="en-US" altLang="ja-JP" sz="2000" b="1" dirty="0"/>
          </a:p>
          <a:p>
            <a:endParaRPr lang="en-US" altLang="ja-JP" sz="2000" b="1" dirty="0"/>
          </a:p>
          <a:p>
            <a:r>
              <a:rPr lang="ja-JP" altLang="en-US" sz="2000" b="1"/>
              <a:t>・必要なフレームワークは自分で入れる</a:t>
            </a:r>
            <a:endParaRPr lang="en-US" altLang="ja-JP" sz="2000" b="1" dirty="0"/>
          </a:p>
          <a:p>
            <a:endParaRPr lang="en-US" altLang="ja-JP" sz="2000" b="1" dirty="0"/>
          </a:p>
          <a:p>
            <a:r>
              <a:rPr lang="ja-JP" altLang="en-US" sz="2000" b="1"/>
              <a:t>・</a:t>
            </a:r>
            <a:r>
              <a:rPr lang="en-US" altLang="ja-JP" sz="2000" b="1" dirty="0"/>
              <a:t>CUI</a:t>
            </a:r>
            <a:r>
              <a:rPr lang="ja-JP" altLang="en-US" sz="2000" b="1"/>
              <a:t>での動作</a:t>
            </a:r>
            <a:endParaRPr lang="en-US" altLang="ja-JP" sz="2000" b="1" dirty="0"/>
          </a:p>
        </p:txBody>
      </p:sp>
    </p:spTree>
    <p:extLst>
      <p:ext uri="{BB962C8B-B14F-4D97-AF65-F5344CB8AC3E}">
        <p14:creationId xmlns:p14="http://schemas.microsoft.com/office/powerpoint/2010/main" val="14773755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10">
          <a:fgClr>
            <a:srgbClr val="7982B5"/>
          </a:fgClr>
          <a:bgClr>
            <a:srgbClr val="FAFFE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B2F012-2603-F74A-B82B-D946E37263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54831" y="207794"/>
            <a:ext cx="7633699" cy="1058238"/>
          </a:xfrm>
        </p:spPr>
        <p:txBody>
          <a:bodyPr>
            <a:normAutofit/>
          </a:bodyPr>
          <a:lstStyle/>
          <a:p>
            <a:r>
              <a:rPr lang="ja-JP" altLang="en-US" b="1"/>
              <a:t>周辺知識</a:t>
            </a:r>
            <a:endParaRPr lang="en-US" b="1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3A97FE1-E658-6D4C-AAAC-358E903FDD87}"/>
              </a:ext>
            </a:extLst>
          </p:cNvPr>
          <p:cNvSpPr/>
          <p:nvPr/>
        </p:nvSpPr>
        <p:spPr>
          <a:xfrm>
            <a:off x="801384" y="1232899"/>
            <a:ext cx="10140594" cy="66267"/>
          </a:xfrm>
          <a:prstGeom prst="rect">
            <a:avLst/>
          </a:prstGeom>
          <a:solidFill>
            <a:srgbClr val="F3C9EE">
              <a:alpha val="72157"/>
            </a:srgbClr>
          </a:solidFill>
          <a:ln>
            <a:solidFill>
              <a:srgbClr val="F4B6E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3693794-5D47-654F-A882-8BA44A6610DC}"/>
              </a:ext>
            </a:extLst>
          </p:cNvPr>
          <p:cNvSpPr/>
          <p:nvPr/>
        </p:nvSpPr>
        <p:spPr>
          <a:xfrm>
            <a:off x="801384" y="1372630"/>
            <a:ext cx="10140594" cy="66267"/>
          </a:xfrm>
          <a:prstGeom prst="rect">
            <a:avLst/>
          </a:prstGeom>
          <a:solidFill>
            <a:srgbClr val="F3C9EE">
              <a:alpha val="47843"/>
            </a:srgbClr>
          </a:solidFill>
          <a:ln>
            <a:solidFill>
              <a:srgbClr val="F4B6E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2021680-9225-C145-8090-061956523F8F}"/>
              </a:ext>
            </a:extLst>
          </p:cNvPr>
          <p:cNvGrpSpPr/>
          <p:nvPr/>
        </p:nvGrpSpPr>
        <p:grpSpPr>
          <a:xfrm>
            <a:off x="11061955" y="328773"/>
            <a:ext cx="686187" cy="400110"/>
            <a:chOff x="10653898" y="6256718"/>
            <a:chExt cx="686187" cy="400110"/>
          </a:xfrm>
        </p:grpSpPr>
        <p:sp>
          <p:nvSpPr>
            <p:cNvPr id="14" name="L-Shape 13">
              <a:extLst>
                <a:ext uri="{FF2B5EF4-FFF2-40B4-BE49-F238E27FC236}">
                  <a16:creationId xmlns:a16="http://schemas.microsoft.com/office/drawing/2014/main" id="{6EAB590D-7C6F-DC47-AC3A-EF6E493F556E}"/>
                </a:ext>
              </a:extLst>
            </p:cNvPr>
            <p:cNvSpPr/>
            <p:nvPr/>
          </p:nvSpPr>
          <p:spPr>
            <a:xfrm rot="2524731">
              <a:off x="10653898" y="6335289"/>
              <a:ext cx="237041" cy="243498"/>
            </a:xfrm>
            <a:prstGeom prst="corner">
              <a:avLst>
                <a:gd name="adj1" fmla="val 25101"/>
                <a:gd name="adj2" fmla="val 256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L-Shape 14">
              <a:extLst>
                <a:ext uri="{FF2B5EF4-FFF2-40B4-BE49-F238E27FC236}">
                  <a16:creationId xmlns:a16="http://schemas.microsoft.com/office/drawing/2014/main" id="{299C035C-1486-C24F-A3FA-51573D1A4A17}"/>
                </a:ext>
              </a:extLst>
            </p:cNvPr>
            <p:cNvSpPr/>
            <p:nvPr/>
          </p:nvSpPr>
          <p:spPr>
            <a:xfrm rot="13262399">
              <a:off x="11103044" y="6335146"/>
              <a:ext cx="237041" cy="243498"/>
            </a:xfrm>
            <a:prstGeom prst="corner">
              <a:avLst>
                <a:gd name="adj1" fmla="val 25101"/>
                <a:gd name="adj2" fmla="val 256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7E0D7CB-45B8-CE48-B7D4-8BEE583570F3}"/>
                </a:ext>
              </a:extLst>
            </p:cNvPr>
            <p:cNvSpPr txBox="1"/>
            <p:nvPr/>
          </p:nvSpPr>
          <p:spPr>
            <a:xfrm>
              <a:off x="10839850" y="6256718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/>
                <a:t>5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46BC22D4-7120-E94D-AAE1-66C58A0A7CAB}"/>
              </a:ext>
            </a:extLst>
          </p:cNvPr>
          <p:cNvSpPr txBox="1"/>
          <p:nvPr/>
        </p:nvSpPr>
        <p:spPr>
          <a:xfrm>
            <a:off x="1220851" y="1829472"/>
            <a:ext cx="1057810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 b="1"/>
              <a:t>・</a:t>
            </a:r>
            <a:r>
              <a:rPr lang="en-US" altLang="ja-JP" sz="3200" b="1" dirty="0">
                <a:solidFill>
                  <a:srgbClr val="FF0000"/>
                </a:solidFill>
              </a:rPr>
              <a:t>VCS ( </a:t>
            </a:r>
            <a:r>
              <a:rPr lang="ja-JP" altLang="en-US" sz="3200" b="1">
                <a:solidFill>
                  <a:srgbClr val="FF0000"/>
                </a:solidFill>
              </a:rPr>
              <a:t>バージョン管理システム</a:t>
            </a:r>
            <a:r>
              <a:rPr lang="en-US" altLang="ja-JP" sz="3200" b="1" dirty="0">
                <a:solidFill>
                  <a:srgbClr val="FF0000"/>
                </a:solidFill>
              </a:rPr>
              <a:t> ) </a:t>
            </a:r>
            <a:r>
              <a:rPr lang="ja-JP" altLang="en-US" sz="3200" b="1"/>
              <a:t>･･･最悪ここまで</a:t>
            </a:r>
            <a:endParaRPr lang="en-US" altLang="ja-JP" sz="3200" b="1" dirty="0"/>
          </a:p>
          <a:p>
            <a:r>
              <a:rPr lang="en-US" altLang="ja-JP" sz="3200" b="1" dirty="0"/>
              <a:t>	</a:t>
            </a:r>
            <a:r>
              <a:rPr lang="ja-JP" altLang="en-US" sz="3200" b="1"/>
              <a:t>・</a:t>
            </a:r>
            <a:r>
              <a:rPr lang="en-US" altLang="ja-JP" sz="3200" b="1" dirty="0" err="1"/>
              <a:t>Github</a:t>
            </a:r>
            <a:endParaRPr lang="en-US" altLang="ja-JP" sz="3200" b="1" dirty="0"/>
          </a:p>
          <a:p>
            <a:endParaRPr lang="en-US" altLang="ja-JP" sz="3200" b="1" dirty="0"/>
          </a:p>
          <a:p>
            <a:r>
              <a:rPr lang="en-US" sz="3200" b="1" dirty="0"/>
              <a:t>・IDE(</a:t>
            </a:r>
            <a:r>
              <a:rPr lang="ja-JP" altLang="en-US" sz="3200" b="1"/>
              <a:t>開発統合環境</a:t>
            </a:r>
            <a:r>
              <a:rPr lang="en-US" altLang="ja-JP" sz="3200" b="1" dirty="0"/>
              <a:t>)</a:t>
            </a:r>
          </a:p>
          <a:p>
            <a:endParaRPr lang="en-US" altLang="ja-JP" sz="3200" b="1" dirty="0"/>
          </a:p>
          <a:p>
            <a:r>
              <a:rPr lang="en-US" sz="3200" b="1" dirty="0"/>
              <a:t>・</a:t>
            </a:r>
            <a:r>
              <a:rPr lang="ja-JP" altLang="en-US" sz="3200" b="1"/>
              <a:t>分野別おすすめ本・サイト</a:t>
            </a:r>
            <a:endParaRPr lang="en-US" altLang="ja-JP" sz="3200" b="1" dirty="0"/>
          </a:p>
          <a:p>
            <a:r>
              <a:rPr lang="en-US" altLang="ja-JP" sz="3200" b="1" dirty="0"/>
              <a:t>	</a:t>
            </a:r>
            <a:r>
              <a:rPr lang="ja-JP" altLang="en-US" sz="3200" b="1"/>
              <a:t> ・データ分析</a:t>
            </a:r>
            <a:endParaRPr lang="en-US" altLang="ja-JP" sz="3200" b="1" dirty="0"/>
          </a:p>
          <a:p>
            <a:r>
              <a:rPr lang="en-US" altLang="ja-JP" sz="3200" b="1" dirty="0"/>
              <a:t>	 </a:t>
            </a:r>
            <a:r>
              <a:rPr lang="ja-JP" altLang="en-US" sz="3200" b="1"/>
              <a:t>・機械学習</a:t>
            </a:r>
            <a:endParaRPr lang="en-US" altLang="ja-JP" sz="3200" b="1" dirty="0"/>
          </a:p>
          <a:p>
            <a:r>
              <a:rPr lang="en-US" altLang="ja-JP" sz="3200" b="1" dirty="0"/>
              <a:t>	 </a:t>
            </a:r>
            <a:r>
              <a:rPr lang="ja-JP" altLang="en-US" sz="3200" b="1"/>
              <a:t>・</a:t>
            </a:r>
            <a:r>
              <a:rPr lang="en-US" altLang="ja-JP" sz="3200" b="1" dirty="0"/>
              <a:t>Web</a:t>
            </a:r>
            <a:r>
              <a:rPr lang="ja-JP" altLang="en-US" sz="3200" b="1"/>
              <a:t>アプリケーション</a:t>
            </a:r>
            <a:endParaRPr lang="en-US" altLang="ja-JP" sz="3200" b="1" dirty="0"/>
          </a:p>
        </p:txBody>
      </p:sp>
    </p:spTree>
    <p:extLst>
      <p:ext uri="{BB962C8B-B14F-4D97-AF65-F5344CB8AC3E}">
        <p14:creationId xmlns:p14="http://schemas.microsoft.com/office/powerpoint/2010/main" val="21842481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10">
          <a:fgClr>
            <a:srgbClr val="7982B5"/>
          </a:fgClr>
          <a:bgClr>
            <a:srgbClr val="FAFFE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B2F012-2603-F74A-B82B-D946E37263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54831" y="207794"/>
            <a:ext cx="7633699" cy="1058238"/>
          </a:xfrm>
        </p:spPr>
        <p:txBody>
          <a:bodyPr>
            <a:normAutofit/>
          </a:bodyPr>
          <a:lstStyle/>
          <a:p>
            <a:r>
              <a:rPr lang="en-US" altLang="ja-JP" b="1" dirty="0" err="1"/>
              <a:t>Github</a:t>
            </a:r>
            <a:endParaRPr lang="en-US" b="1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3A97FE1-E658-6D4C-AAAC-358E903FDD87}"/>
              </a:ext>
            </a:extLst>
          </p:cNvPr>
          <p:cNvSpPr/>
          <p:nvPr/>
        </p:nvSpPr>
        <p:spPr>
          <a:xfrm>
            <a:off x="801384" y="1232899"/>
            <a:ext cx="10140594" cy="66267"/>
          </a:xfrm>
          <a:prstGeom prst="rect">
            <a:avLst/>
          </a:prstGeom>
          <a:solidFill>
            <a:srgbClr val="F3C9EE">
              <a:alpha val="72157"/>
            </a:srgbClr>
          </a:solidFill>
          <a:ln>
            <a:solidFill>
              <a:srgbClr val="F4B6E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3693794-5D47-654F-A882-8BA44A6610DC}"/>
              </a:ext>
            </a:extLst>
          </p:cNvPr>
          <p:cNvSpPr/>
          <p:nvPr/>
        </p:nvSpPr>
        <p:spPr>
          <a:xfrm>
            <a:off x="801384" y="1372630"/>
            <a:ext cx="10140594" cy="66267"/>
          </a:xfrm>
          <a:prstGeom prst="rect">
            <a:avLst/>
          </a:prstGeom>
          <a:solidFill>
            <a:srgbClr val="F3C9EE">
              <a:alpha val="47843"/>
            </a:srgbClr>
          </a:solidFill>
          <a:ln>
            <a:solidFill>
              <a:srgbClr val="F4B6E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2021680-9225-C145-8090-061956523F8F}"/>
              </a:ext>
            </a:extLst>
          </p:cNvPr>
          <p:cNvGrpSpPr/>
          <p:nvPr/>
        </p:nvGrpSpPr>
        <p:grpSpPr>
          <a:xfrm>
            <a:off x="11061955" y="328773"/>
            <a:ext cx="686187" cy="400110"/>
            <a:chOff x="10653898" y="6256718"/>
            <a:chExt cx="686187" cy="400110"/>
          </a:xfrm>
        </p:grpSpPr>
        <p:sp>
          <p:nvSpPr>
            <p:cNvPr id="14" name="L-Shape 13">
              <a:extLst>
                <a:ext uri="{FF2B5EF4-FFF2-40B4-BE49-F238E27FC236}">
                  <a16:creationId xmlns:a16="http://schemas.microsoft.com/office/drawing/2014/main" id="{6EAB590D-7C6F-DC47-AC3A-EF6E493F556E}"/>
                </a:ext>
              </a:extLst>
            </p:cNvPr>
            <p:cNvSpPr/>
            <p:nvPr/>
          </p:nvSpPr>
          <p:spPr>
            <a:xfrm rot="2524731">
              <a:off x="10653898" y="6335289"/>
              <a:ext cx="237041" cy="243498"/>
            </a:xfrm>
            <a:prstGeom prst="corner">
              <a:avLst>
                <a:gd name="adj1" fmla="val 25101"/>
                <a:gd name="adj2" fmla="val 256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L-Shape 14">
              <a:extLst>
                <a:ext uri="{FF2B5EF4-FFF2-40B4-BE49-F238E27FC236}">
                  <a16:creationId xmlns:a16="http://schemas.microsoft.com/office/drawing/2014/main" id="{299C035C-1486-C24F-A3FA-51573D1A4A17}"/>
                </a:ext>
              </a:extLst>
            </p:cNvPr>
            <p:cNvSpPr/>
            <p:nvPr/>
          </p:nvSpPr>
          <p:spPr>
            <a:xfrm rot="13262399">
              <a:off x="11103044" y="6335146"/>
              <a:ext cx="237041" cy="243498"/>
            </a:xfrm>
            <a:prstGeom prst="corner">
              <a:avLst>
                <a:gd name="adj1" fmla="val 25101"/>
                <a:gd name="adj2" fmla="val 256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7E0D7CB-45B8-CE48-B7D4-8BEE583570F3}"/>
                </a:ext>
              </a:extLst>
            </p:cNvPr>
            <p:cNvSpPr txBox="1"/>
            <p:nvPr/>
          </p:nvSpPr>
          <p:spPr>
            <a:xfrm>
              <a:off x="10839850" y="6256718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/>
                <a:t>5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46BC22D4-7120-E94D-AAE1-66C58A0A7CAB}"/>
              </a:ext>
            </a:extLst>
          </p:cNvPr>
          <p:cNvSpPr txBox="1"/>
          <p:nvPr/>
        </p:nvSpPr>
        <p:spPr>
          <a:xfrm>
            <a:off x="1220852" y="1998749"/>
            <a:ext cx="105781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3200" b="1" dirty="0"/>
              <a:t>USB</a:t>
            </a:r>
            <a:r>
              <a:rPr lang="ja-JP" altLang="en-US" sz="3200" b="1"/>
              <a:t>でソースコード管理するのはモダンではない。</a:t>
            </a:r>
            <a:endParaRPr lang="en-US" altLang="ja-JP" sz="32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21D914-30C7-BE49-91FB-DB0C970F07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0852" y="3429000"/>
            <a:ext cx="4143045" cy="2481725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682FDF07-104D-9D44-B7FB-234AC9B52745}"/>
              </a:ext>
            </a:extLst>
          </p:cNvPr>
          <p:cNvGrpSpPr/>
          <p:nvPr/>
        </p:nvGrpSpPr>
        <p:grpSpPr>
          <a:xfrm>
            <a:off x="815478" y="2408600"/>
            <a:ext cx="4379159" cy="4379159"/>
            <a:chOff x="815478" y="2408600"/>
            <a:chExt cx="4379159" cy="4379159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A99D070-EC6E-474F-AE42-6305C394FC9B}"/>
                </a:ext>
              </a:extLst>
            </p:cNvPr>
            <p:cNvSpPr/>
            <p:nvPr/>
          </p:nvSpPr>
          <p:spPr>
            <a:xfrm rot="2710586">
              <a:off x="941884" y="4375441"/>
              <a:ext cx="4379159" cy="445477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676EAD2-74EA-7849-8ED9-3508C675505C}"/>
                </a:ext>
              </a:extLst>
            </p:cNvPr>
            <p:cNvSpPr/>
            <p:nvPr/>
          </p:nvSpPr>
          <p:spPr>
            <a:xfrm rot="18903379">
              <a:off x="815478" y="4447123"/>
              <a:ext cx="4379159" cy="445477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B866CDF-2B8E-3B4F-BAF1-0169772DEF7D}"/>
              </a:ext>
            </a:extLst>
          </p:cNvPr>
          <p:cNvGrpSpPr/>
          <p:nvPr/>
        </p:nvGrpSpPr>
        <p:grpSpPr>
          <a:xfrm>
            <a:off x="6828105" y="2671353"/>
            <a:ext cx="3621081" cy="4186647"/>
            <a:chOff x="6828105" y="2671353"/>
            <a:chExt cx="3621081" cy="4186647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7EDE6E31-A905-A545-A3B0-694236799F22}"/>
                </a:ext>
              </a:extLst>
            </p:cNvPr>
            <p:cNvGrpSpPr/>
            <p:nvPr/>
          </p:nvGrpSpPr>
          <p:grpSpPr>
            <a:xfrm>
              <a:off x="6828105" y="2671353"/>
              <a:ext cx="3402953" cy="3420083"/>
              <a:chOff x="6828105" y="2888138"/>
              <a:chExt cx="3402953" cy="3420083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D2B667CF-7715-3144-B18C-A8B55B6F50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026029" y="3143376"/>
                <a:ext cx="2891921" cy="2891921"/>
              </a:xfrm>
              <a:prstGeom prst="rect">
                <a:avLst/>
              </a:prstGeom>
            </p:spPr>
          </p:pic>
          <p:sp>
            <p:nvSpPr>
              <p:cNvPr id="10" name="Donut 9">
                <a:extLst>
                  <a:ext uri="{FF2B5EF4-FFF2-40B4-BE49-F238E27FC236}">
                    <a16:creationId xmlns:a16="http://schemas.microsoft.com/office/drawing/2014/main" id="{84FB1BC1-C353-D040-9F8D-F5C03612C9E7}"/>
                  </a:ext>
                </a:extLst>
              </p:cNvPr>
              <p:cNvSpPr/>
              <p:nvPr/>
            </p:nvSpPr>
            <p:spPr>
              <a:xfrm>
                <a:off x="6828105" y="2888138"/>
                <a:ext cx="3402953" cy="3420083"/>
              </a:xfrm>
              <a:prstGeom prst="donut">
                <a:avLst>
                  <a:gd name="adj" fmla="val 1079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1F650C9-69EA-BA43-AD57-C83D23D986C8}"/>
                </a:ext>
              </a:extLst>
            </p:cNvPr>
            <p:cNvSpPr txBox="1"/>
            <p:nvPr/>
          </p:nvSpPr>
          <p:spPr>
            <a:xfrm>
              <a:off x="6828105" y="6273225"/>
              <a:ext cx="362108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3200" b="1" dirty="0"/>
                <a:t>Web </a:t>
              </a:r>
              <a:r>
                <a:rPr lang="ja-JP" altLang="en-US" sz="3200" b="1"/>
                <a:t>に保存しよう</a:t>
              </a:r>
              <a:endParaRPr lang="en-US" altLang="ja-JP" sz="32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458141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10">
          <a:fgClr>
            <a:srgbClr val="7982B5"/>
          </a:fgClr>
          <a:bgClr>
            <a:srgbClr val="FAFFE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B2F012-2603-F74A-B82B-D946E37263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54831" y="207794"/>
            <a:ext cx="7633699" cy="1058238"/>
          </a:xfrm>
        </p:spPr>
        <p:txBody>
          <a:bodyPr>
            <a:normAutofit/>
          </a:bodyPr>
          <a:lstStyle/>
          <a:p>
            <a:r>
              <a:rPr lang="en-US" altLang="ja-JP" b="1" dirty="0" err="1"/>
              <a:t>Github</a:t>
            </a:r>
            <a:endParaRPr lang="en-US" b="1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3A97FE1-E658-6D4C-AAAC-358E903FDD87}"/>
              </a:ext>
            </a:extLst>
          </p:cNvPr>
          <p:cNvSpPr/>
          <p:nvPr/>
        </p:nvSpPr>
        <p:spPr>
          <a:xfrm>
            <a:off x="801384" y="1232899"/>
            <a:ext cx="10140594" cy="66267"/>
          </a:xfrm>
          <a:prstGeom prst="rect">
            <a:avLst/>
          </a:prstGeom>
          <a:solidFill>
            <a:srgbClr val="F3C9EE">
              <a:alpha val="72157"/>
            </a:srgbClr>
          </a:solidFill>
          <a:ln>
            <a:solidFill>
              <a:srgbClr val="F4B6E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3693794-5D47-654F-A882-8BA44A6610DC}"/>
              </a:ext>
            </a:extLst>
          </p:cNvPr>
          <p:cNvSpPr/>
          <p:nvPr/>
        </p:nvSpPr>
        <p:spPr>
          <a:xfrm>
            <a:off x="801384" y="1372630"/>
            <a:ext cx="10140594" cy="66267"/>
          </a:xfrm>
          <a:prstGeom prst="rect">
            <a:avLst/>
          </a:prstGeom>
          <a:solidFill>
            <a:srgbClr val="F3C9EE">
              <a:alpha val="47843"/>
            </a:srgbClr>
          </a:solidFill>
          <a:ln>
            <a:solidFill>
              <a:srgbClr val="F4B6E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2021680-9225-C145-8090-061956523F8F}"/>
              </a:ext>
            </a:extLst>
          </p:cNvPr>
          <p:cNvGrpSpPr/>
          <p:nvPr/>
        </p:nvGrpSpPr>
        <p:grpSpPr>
          <a:xfrm>
            <a:off x="11061955" y="328773"/>
            <a:ext cx="686187" cy="400110"/>
            <a:chOff x="10653898" y="6256718"/>
            <a:chExt cx="686187" cy="400110"/>
          </a:xfrm>
        </p:grpSpPr>
        <p:sp>
          <p:nvSpPr>
            <p:cNvPr id="14" name="L-Shape 13">
              <a:extLst>
                <a:ext uri="{FF2B5EF4-FFF2-40B4-BE49-F238E27FC236}">
                  <a16:creationId xmlns:a16="http://schemas.microsoft.com/office/drawing/2014/main" id="{6EAB590D-7C6F-DC47-AC3A-EF6E493F556E}"/>
                </a:ext>
              </a:extLst>
            </p:cNvPr>
            <p:cNvSpPr/>
            <p:nvPr/>
          </p:nvSpPr>
          <p:spPr>
            <a:xfrm rot="2524731">
              <a:off x="10653898" y="6335289"/>
              <a:ext cx="237041" cy="243498"/>
            </a:xfrm>
            <a:prstGeom prst="corner">
              <a:avLst>
                <a:gd name="adj1" fmla="val 25101"/>
                <a:gd name="adj2" fmla="val 256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L-Shape 14">
              <a:extLst>
                <a:ext uri="{FF2B5EF4-FFF2-40B4-BE49-F238E27FC236}">
                  <a16:creationId xmlns:a16="http://schemas.microsoft.com/office/drawing/2014/main" id="{299C035C-1486-C24F-A3FA-51573D1A4A17}"/>
                </a:ext>
              </a:extLst>
            </p:cNvPr>
            <p:cNvSpPr/>
            <p:nvPr/>
          </p:nvSpPr>
          <p:spPr>
            <a:xfrm rot="13262399">
              <a:off x="11103044" y="6335146"/>
              <a:ext cx="237041" cy="243498"/>
            </a:xfrm>
            <a:prstGeom prst="corner">
              <a:avLst>
                <a:gd name="adj1" fmla="val 25101"/>
                <a:gd name="adj2" fmla="val 256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7E0D7CB-45B8-CE48-B7D4-8BEE583570F3}"/>
                </a:ext>
              </a:extLst>
            </p:cNvPr>
            <p:cNvSpPr txBox="1"/>
            <p:nvPr/>
          </p:nvSpPr>
          <p:spPr>
            <a:xfrm>
              <a:off x="10839850" y="6256718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/>
                <a:t>5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46BC22D4-7120-E94D-AAE1-66C58A0A7CAB}"/>
              </a:ext>
            </a:extLst>
          </p:cNvPr>
          <p:cNvSpPr txBox="1"/>
          <p:nvPr/>
        </p:nvSpPr>
        <p:spPr>
          <a:xfrm>
            <a:off x="1220852" y="1998749"/>
            <a:ext cx="38654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5400" b="1"/>
              <a:t>ってだけ。</a:t>
            </a:r>
            <a:endParaRPr lang="en-US" altLang="ja-JP" sz="32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1D7420A-E57D-C548-9B0E-1184CE432E3F}"/>
              </a:ext>
            </a:extLst>
          </p:cNvPr>
          <p:cNvSpPr txBox="1"/>
          <p:nvPr/>
        </p:nvSpPr>
        <p:spPr>
          <a:xfrm>
            <a:off x="1220852" y="3189543"/>
            <a:ext cx="1057810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 b="1">
                <a:solidFill>
                  <a:srgbClr val="FF0000"/>
                </a:solidFill>
              </a:rPr>
              <a:t>メリット</a:t>
            </a:r>
            <a:endParaRPr lang="en-US" altLang="ja-JP" sz="3200" b="1" dirty="0">
              <a:solidFill>
                <a:srgbClr val="FF0000"/>
              </a:solidFill>
            </a:endParaRPr>
          </a:p>
          <a:p>
            <a:r>
              <a:rPr lang="ja-JP" altLang="en-US" sz="3200" b="1"/>
              <a:t>・複数人でソースコードをいじれる</a:t>
            </a:r>
            <a:endParaRPr lang="en-US" altLang="ja-JP" sz="3200" b="1" dirty="0"/>
          </a:p>
          <a:p>
            <a:r>
              <a:rPr lang="ja-JP" altLang="en-US" sz="3200" b="1"/>
              <a:t>・活動のログを取れる</a:t>
            </a:r>
            <a:endParaRPr lang="en-US" altLang="ja-JP" sz="3200" b="1" dirty="0"/>
          </a:p>
          <a:p>
            <a:r>
              <a:rPr lang="ja-JP" altLang="en-US" sz="3200" b="1"/>
              <a:t>・公開しているフレームワークをローカルで見れる</a:t>
            </a:r>
            <a:endParaRPr lang="en-US" altLang="ja-JP" sz="3200" b="1" dirty="0"/>
          </a:p>
          <a:p>
            <a:r>
              <a:rPr lang="ja-JP" altLang="en-US" sz="3200" b="1"/>
              <a:t>デメリット</a:t>
            </a:r>
            <a:endParaRPr lang="en-US" altLang="ja-JP" sz="3200" b="1" dirty="0"/>
          </a:p>
          <a:p>
            <a:r>
              <a:rPr lang="ja-JP" altLang="en-US" sz="3200" b="1"/>
              <a:t>・ネットが無いとアクセスできない</a:t>
            </a:r>
            <a:endParaRPr lang="en-US" altLang="ja-JP" sz="3200" b="1" dirty="0"/>
          </a:p>
        </p:txBody>
      </p:sp>
    </p:spTree>
    <p:extLst>
      <p:ext uri="{BB962C8B-B14F-4D97-AF65-F5344CB8AC3E}">
        <p14:creationId xmlns:p14="http://schemas.microsoft.com/office/powerpoint/2010/main" val="7930292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10">
          <a:fgClr>
            <a:srgbClr val="7982B5"/>
          </a:fgClr>
          <a:bgClr>
            <a:srgbClr val="FAFFE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B2F012-2603-F74A-B82B-D946E37263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54831" y="207794"/>
            <a:ext cx="7633699" cy="1058238"/>
          </a:xfrm>
        </p:spPr>
        <p:txBody>
          <a:bodyPr>
            <a:normAutofit/>
          </a:bodyPr>
          <a:lstStyle/>
          <a:p>
            <a:r>
              <a:rPr lang="en-US" altLang="ja-JP" b="1" dirty="0" err="1"/>
              <a:t>Github</a:t>
            </a:r>
            <a:endParaRPr lang="en-US" b="1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3A97FE1-E658-6D4C-AAAC-358E903FDD87}"/>
              </a:ext>
            </a:extLst>
          </p:cNvPr>
          <p:cNvSpPr/>
          <p:nvPr/>
        </p:nvSpPr>
        <p:spPr>
          <a:xfrm>
            <a:off x="801384" y="1232899"/>
            <a:ext cx="10140594" cy="66267"/>
          </a:xfrm>
          <a:prstGeom prst="rect">
            <a:avLst/>
          </a:prstGeom>
          <a:solidFill>
            <a:srgbClr val="F3C9EE">
              <a:alpha val="72157"/>
            </a:srgbClr>
          </a:solidFill>
          <a:ln>
            <a:solidFill>
              <a:srgbClr val="F4B6E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3693794-5D47-654F-A882-8BA44A6610DC}"/>
              </a:ext>
            </a:extLst>
          </p:cNvPr>
          <p:cNvSpPr/>
          <p:nvPr/>
        </p:nvSpPr>
        <p:spPr>
          <a:xfrm>
            <a:off x="801384" y="1372630"/>
            <a:ext cx="10140594" cy="66267"/>
          </a:xfrm>
          <a:prstGeom prst="rect">
            <a:avLst/>
          </a:prstGeom>
          <a:solidFill>
            <a:srgbClr val="F3C9EE">
              <a:alpha val="47843"/>
            </a:srgbClr>
          </a:solidFill>
          <a:ln>
            <a:solidFill>
              <a:srgbClr val="F4B6E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2021680-9225-C145-8090-061956523F8F}"/>
              </a:ext>
            </a:extLst>
          </p:cNvPr>
          <p:cNvGrpSpPr/>
          <p:nvPr/>
        </p:nvGrpSpPr>
        <p:grpSpPr>
          <a:xfrm>
            <a:off x="11061955" y="328773"/>
            <a:ext cx="686187" cy="400110"/>
            <a:chOff x="10653898" y="6256718"/>
            <a:chExt cx="686187" cy="400110"/>
          </a:xfrm>
        </p:grpSpPr>
        <p:sp>
          <p:nvSpPr>
            <p:cNvPr id="14" name="L-Shape 13">
              <a:extLst>
                <a:ext uri="{FF2B5EF4-FFF2-40B4-BE49-F238E27FC236}">
                  <a16:creationId xmlns:a16="http://schemas.microsoft.com/office/drawing/2014/main" id="{6EAB590D-7C6F-DC47-AC3A-EF6E493F556E}"/>
                </a:ext>
              </a:extLst>
            </p:cNvPr>
            <p:cNvSpPr/>
            <p:nvPr/>
          </p:nvSpPr>
          <p:spPr>
            <a:xfrm rot="2524731">
              <a:off x="10653898" y="6335289"/>
              <a:ext cx="237041" cy="243498"/>
            </a:xfrm>
            <a:prstGeom prst="corner">
              <a:avLst>
                <a:gd name="adj1" fmla="val 25101"/>
                <a:gd name="adj2" fmla="val 256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L-Shape 14">
              <a:extLst>
                <a:ext uri="{FF2B5EF4-FFF2-40B4-BE49-F238E27FC236}">
                  <a16:creationId xmlns:a16="http://schemas.microsoft.com/office/drawing/2014/main" id="{299C035C-1486-C24F-A3FA-51573D1A4A17}"/>
                </a:ext>
              </a:extLst>
            </p:cNvPr>
            <p:cNvSpPr/>
            <p:nvPr/>
          </p:nvSpPr>
          <p:spPr>
            <a:xfrm rot="13262399">
              <a:off x="11103044" y="6335146"/>
              <a:ext cx="237041" cy="243498"/>
            </a:xfrm>
            <a:prstGeom prst="corner">
              <a:avLst>
                <a:gd name="adj1" fmla="val 25101"/>
                <a:gd name="adj2" fmla="val 256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7E0D7CB-45B8-CE48-B7D4-8BEE583570F3}"/>
                </a:ext>
              </a:extLst>
            </p:cNvPr>
            <p:cNvSpPr txBox="1"/>
            <p:nvPr/>
          </p:nvSpPr>
          <p:spPr>
            <a:xfrm>
              <a:off x="10839850" y="6256718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/>
                <a:t>5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46BC22D4-7120-E94D-AAE1-66C58A0A7CAB}"/>
              </a:ext>
            </a:extLst>
          </p:cNvPr>
          <p:cNvSpPr txBox="1"/>
          <p:nvPr/>
        </p:nvSpPr>
        <p:spPr>
          <a:xfrm>
            <a:off x="1220852" y="1998749"/>
            <a:ext cx="732307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 b="1"/>
              <a:t>というわけで、</a:t>
            </a:r>
            <a:endParaRPr lang="en-US" altLang="ja-JP" sz="3200" b="1" dirty="0"/>
          </a:p>
          <a:p>
            <a:r>
              <a:rPr lang="ja-JP" altLang="en-US" sz="3200" b="1"/>
              <a:t>今回の資料はこちらで取れます。</a:t>
            </a:r>
            <a:endParaRPr lang="en-US" altLang="ja-JP" sz="32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1D7420A-E57D-C548-9B0E-1184CE432E3F}"/>
              </a:ext>
            </a:extLst>
          </p:cNvPr>
          <p:cNvSpPr txBox="1"/>
          <p:nvPr/>
        </p:nvSpPr>
        <p:spPr>
          <a:xfrm>
            <a:off x="1220852" y="3429000"/>
            <a:ext cx="1057810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3600" b="1" dirty="0">
                <a:hlinkClick r:id="rId2"/>
              </a:rPr>
              <a:t>https://github.com/bouch20/PyBegi_Okinawa22</a:t>
            </a:r>
            <a:endParaRPr lang="en-US" altLang="ja-JP" sz="3600" b="1" dirty="0"/>
          </a:p>
          <a:p>
            <a:endParaRPr lang="en-US" altLang="ja-JP" sz="3600" b="1" dirty="0"/>
          </a:p>
          <a:p>
            <a:r>
              <a:rPr lang="ja-JP" altLang="en-US" sz="3600" b="1"/>
              <a:t>ローカルに落としましょう！！</a:t>
            </a:r>
            <a:endParaRPr lang="en-US" altLang="ja-JP" sz="3600" b="1" dirty="0"/>
          </a:p>
          <a:p>
            <a:r>
              <a:rPr lang="en-US" altLang="ja-JP" sz="3600" b="1" dirty="0"/>
              <a:t>Git </a:t>
            </a:r>
            <a:r>
              <a:rPr lang="ja-JP" altLang="en-US" sz="3600" b="1"/>
              <a:t>コマンドが使える人は</a:t>
            </a:r>
            <a:r>
              <a:rPr lang="en-US" altLang="ja-JP" sz="3600" b="1" dirty="0"/>
              <a:t>git </a:t>
            </a:r>
            <a:r>
              <a:rPr lang="ja-JP" altLang="en-US" sz="3600" b="1"/>
              <a:t>コマンドで。</a:t>
            </a:r>
            <a:endParaRPr lang="en-US" altLang="ja-JP" sz="3600" b="1" dirty="0"/>
          </a:p>
        </p:txBody>
      </p:sp>
    </p:spTree>
    <p:extLst>
      <p:ext uri="{BB962C8B-B14F-4D97-AF65-F5344CB8AC3E}">
        <p14:creationId xmlns:p14="http://schemas.microsoft.com/office/powerpoint/2010/main" val="37179233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10">
          <a:fgClr>
            <a:srgbClr val="7982B5"/>
          </a:fgClr>
          <a:bgClr>
            <a:srgbClr val="FAFFE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B2F012-2603-F74A-B82B-D946E37263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54831" y="207794"/>
            <a:ext cx="7633699" cy="1058238"/>
          </a:xfrm>
        </p:spPr>
        <p:txBody>
          <a:bodyPr>
            <a:normAutofit/>
          </a:bodyPr>
          <a:lstStyle/>
          <a:p>
            <a:r>
              <a:rPr lang="en-US" altLang="ja-JP" b="1" dirty="0"/>
              <a:t>IDE</a:t>
            </a:r>
            <a:endParaRPr lang="en-US" b="1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3A97FE1-E658-6D4C-AAAC-358E903FDD87}"/>
              </a:ext>
            </a:extLst>
          </p:cNvPr>
          <p:cNvSpPr/>
          <p:nvPr/>
        </p:nvSpPr>
        <p:spPr>
          <a:xfrm>
            <a:off x="801384" y="1232899"/>
            <a:ext cx="10140594" cy="66267"/>
          </a:xfrm>
          <a:prstGeom prst="rect">
            <a:avLst/>
          </a:prstGeom>
          <a:solidFill>
            <a:srgbClr val="F3C9EE">
              <a:alpha val="72157"/>
            </a:srgbClr>
          </a:solidFill>
          <a:ln>
            <a:solidFill>
              <a:srgbClr val="F4B6E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3693794-5D47-654F-A882-8BA44A6610DC}"/>
              </a:ext>
            </a:extLst>
          </p:cNvPr>
          <p:cNvSpPr/>
          <p:nvPr/>
        </p:nvSpPr>
        <p:spPr>
          <a:xfrm>
            <a:off x="801384" y="1372630"/>
            <a:ext cx="10140594" cy="66267"/>
          </a:xfrm>
          <a:prstGeom prst="rect">
            <a:avLst/>
          </a:prstGeom>
          <a:solidFill>
            <a:srgbClr val="F3C9EE">
              <a:alpha val="47843"/>
            </a:srgbClr>
          </a:solidFill>
          <a:ln>
            <a:solidFill>
              <a:srgbClr val="F4B6E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2021680-9225-C145-8090-061956523F8F}"/>
              </a:ext>
            </a:extLst>
          </p:cNvPr>
          <p:cNvGrpSpPr/>
          <p:nvPr/>
        </p:nvGrpSpPr>
        <p:grpSpPr>
          <a:xfrm>
            <a:off x="11061955" y="328773"/>
            <a:ext cx="686187" cy="400110"/>
            <a:chOff x="10653898" y="6256718"/>
            <a:chExt cx="686187" cy="400110"/>
          </a:xfrm>
        </p:grpSpPr>
        <p:sp>
          <p:nvSpPr>
            <p:cNvPr id="14" name="L-Shape 13">
              <a:extLst>
                <a:ext uri="{FF2B5EF4-FFF2-40B4-BE49-F238E27FC236}">
                  <a16:creationId xmlns:a16="http://schemas.microsoft.com/office/drawing/2014/main" id="{6EAB590D-7C6F-DC47-AC3A-EF6E493F556E}"/>
                </a:ext>
              </a:extLst>
            </p:cNvPr>
            <p:cNvSpPr/>
            <p:nvPr/>
          </p:nvSpPr>
          <p:spPr>
            <a:xfrm rot="2524731">
              <a:off x="10653898" y="6335289"/>
              <a:ext cx="237041" cy="243498"/>
            </a:xfrm>
            <a:prstGeom prst="corner">
              <a:avLst>
                <a:gd name="adj1" fmla="val 25101"/>
                <a:gd name="adj2" fmla="val 256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L-Shape 14">
              <a:extLst>
                <a:ext uri="{FF2B5EF4-FFF2-40B4-BE49-F238E27FC236}">
                  <a16:creationId xmlns:a16="http://schemas.microsoft.com/office/drawing/2014/main" id="{299C035C-1486-C24F-A3FA-51573D1A4A17}"/>
                </a:ext>
              </a:extLst>
            </p:cNvPr>
            <p:cNvSpPr/>
            <p:nvPr/>
          </p:nvSpPr>
          <p:spPr>
            <a:xfrm rot="13262399">
              <a:off x="11103044" y="6335146"/>
              <a:ext cx="237041" cy="243498"/>
            </a:xfrm>
            <a:prstGeom prst="corner">
              <a:avLst>
                <a:gd name="adj1" fmla="val 25101"/>
                <a:gd name="adj2" fmla="val 256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7E0D7CB-45B8-CE48-B7D4-8BEE583570F3}"/>
                </a:ext>
              </a:extLst>
            </p:cNvPr>
            <p:cNvSpPr txBox="1"/>
            <p:nvPr/>
          </p:nvSpPr>
          <p:spPr>
            <a:xfrm>
              <a:off x="10839850" y="6256718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/>
                <a:t>5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E1D7420A-E57D-C548-9B0E-1184CE432E3F}"/>
              </a:ext>
            </a:extLst>
          </p:cNvPr>
          <p:cNvSpPr txBox="1"/>
          <p:nvPr/>
        </p:nvSpPr>
        <p:spPr>
          <a:xfrm>
            <a:off x="1051518" y="2291137"/>
            <a:ext cx="10578103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 b="1"/>
              <a:t>簡単にいうと、万能エディター</a:t>
            </a:r>
            <a:endParaRPr lang="en-US" altLang="ja-JP" sz="3200" b="1" dirty="0"/>
          </a:p>
          <a:p>
            <a:endParaRPr lang="en-US" altLang="ja-JP" sz="3200" b="1" dirty="0"/>
          </a:p>
          <a:p>
            <a:r>
              <a:rPr lang="ja-JP" altLang="en-US" sz="3200" b="1"/>
              <a:t>・代表格</a:t>
            </a:r>
            <a:r>
              <a:rPr lang="en-US" altLang="ja-JP" sz="3200" b="1" dirty="0"/>
              <a:t> PyCharm (</a:t>
            </a:r>
            <a:r>
              <a:rPr lang="ja-JP" altLang="en-US" sz="3200" b="1"/>
              <a:t>有能</a:t>
            </a:r>
            <a:endParaRPr lang="en-US" altLang="ja-JP" sz="3200" b="1" dirty="0"/>
          </a:p>
          <a:p>
            <a:endParaRPr lang="en-US" altLang="ja-JP" sz="3200" b="1" dirty="0"/>
          </a:p>
          <a:p>
            <a:r>
              <a:rPr lang="ja-JP" altLang="en-US" sz="3200" b="1"/>
              <a:t>・</a:t>
            </a:r>
            <a:r>
              <a:rPr lang="en-US" altLang="ja-JP" sz="3200" b="1" dirty="0"/>
              <a:t>Atom (</a:t>
            </a:r>
            <a:r>
              <a:rPr lang="ja-JP" altLang="en-US" sz="3200" b="1"/>
              <a:t>カスタマイズ必要</a:t>
            </a:r>
            <a:endParaRPr lang="en-US" altLang="ja-JP" sz="3200" b="1" dirty="0"/>
          </a:p>
          <a:p>
            <a:endParaRPr lang="en-US" altLang="ja-JP" sz="3200" b="1" dirty="0"/>
          </a:p>
          <a:p>
            <a:r>
              <a:rPr lang="ja-JP" altLang="en-US" sz="3200" b="1"/>
              <a:t>・</a:t>
            </a:r>
            <a:r>
              <a:rPr lang="en-US" altLang="ja-JP" sz="3200" b="1" dirty="0" err="1"/>
              <a:t>VSCode</a:t>
            </a:r>
            <a:r>
              <a:rPr lang="en-US" altLang="ja-JP" sz="3200" b="1" dirty="0"/>
              <a:t> (</a:t>
            </a:r>
            <a:r>
              <a:rPr lang="ja-JP" altLang="en-US" sz="3200" b="1"/>
              <a:t>熱烈に推された</a:t>
            </a:r>
            <a:endParaRPr lang="en-US" altLang="ja-JP" sz="32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AB733D0-42F4-3C49-852F-D1563C6795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0736" y="2479413"/>
            <a:ext cx="1791159" cy="17911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84B016B-D05B-F24B-AB0E-FFB1F53862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8769" y="3694211"/>
            <a:ext cx="1791159" cy="179115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0C12DFE-561D-D54C-9256-7B48CD9BD2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0736" y="5066841"/>
            <a:ext cx="1798183" cy="1791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1861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10">
          <a:fgClr>
            <a:srgbClr val="7982B5"/>
          </a:fgClr>
          <a:bgClr>
            <a:srgbClr val="FAFFE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B2F012-2603-F74A-B82B-D946E37263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54831" y="207794"/>
            <a:ext cx="7633699" cy="1058238"/>
          </a:xfrm>
        </p:spPr>
        <p:txBody>
          <a:bodyPr>
            <a:normAutofit/>
          </a:bodyPr>
          <a:lstStyle/>
          <a:p>
            <a:r>
              <a:rPr lang="en-US" altLang="ja-JP" b="1" dirty="0"/>
              <a:t>PyCharm</a:t>
            </a:r>
            <a:endParaRPr lang="en-US" b="1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3A97FE1-E658-6D4C-AAAC-358E903FDD87}"/>
              </a:ext>
            </a:extLst>
          </p:cNvPr>
          <p:cNvSpPr/>
          <p:nvPr/>
        </p:nvSpPr>
        <p:spPr>
          <a:xfrm>
            <a:off x="801384" y="1232899"/>
            <a:ext cx="10140594" cy="66267"/>
          </a:xfrm>
          <a:prstGeom prst="rect">
            <a:avLst/>
          </a:prstGeom>
          <a:solidFill>
            <a:srgbClr val="F3C9EE">
              <a:alpha val="72157"/>
            </a:srgbClr>
          </a:solidFill>
          <a:ln>
            <a:solidFill>
              <a:srgbClr val="F4B6E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3693794-5D47-654F-A882-8BA44A6610DC}"/>
              </a:ext>
            </a:extLst>
          </p:cNvPr>
          <p:cNvSpPr/>
          <p:nvPr/>
        </p:nvSpPr>
        <p:spPr>
          <a:xfrm>
            <a:off x="801384" y="1372630"/>
            <a:ext cx="10140594" cy="66267"/>
          </a:xfrm>
          <a:prstGeom prst="rect">
            <a:avLst/>
          </a:prstGeom>
          <a:solidFill>
            <a:srgbClr val="F3C9EE">
              <a:alpha val="47843"/>
            </a:srgbClr>
          </a:solidFill>
          <a:ln>
            <a:solidFill>
              <a:srgbClr val="F4B6E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2021680-9225-C145-8090-061956523F8F}"/>
              </a:ext>
            </a:extLst>
          </p:cNvPr>
          <p:cNvGrpSpPr/>
          <p:nvPr/>
        </p:nvGrpSpPr>
        <p:grpSpPr>
          <a:xfrm>
            <a:off x="11061955" y="328773"/>
            <a:ext cx="686187" cy="400110"/>
            <a:chOff x="10653898" y="6256718"/>
            <a:chExt cx="686187" cy="400110"/>
          </a:xfrm>
        </p:grpSpPr>
        <p:sp>
          <p:nvSpPr>
            <p:cNvPr id="14" name="L-Shape 13">
              <a:extLst>
                <a:ext uri="{FF2B5EF4-FFF2-40B4-BE49-F238E27FC236}">
                  <a16:creationId xmlns:a16="http://schemas.microsoft.com/office/drawing/2014/main" id="{6EAB590D-7C6F-DC47-AC3A-EF6E493F556E}"/>
                </a:ext>
              </a:extLst>
            </p:cNvPr>
            <p:cNvSpPr/>
            <p:nvPr/>
          </p:nvSpPr>
          <p:spPr>
            <a:xfrm rot="2524731">
              <a:off x="10653898" y="6335289"/>
              <a:ext cx="237041" cy="243498"/>
            </a:xfrm>
            <a:prstGeom prst="corner">
              <a:avLst>
                <a:gd name="adj1" fmla="val 25101"/>
                <a:gd name="adj2" fmla="val 256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L-Shape 14">
              <a:extLst>
                <a:ext uri="{FF2B5EF4-FFF2-40B4-BE49-F238E27FC236}">
                  <a16:creationId xmlns:a16="http://schemas.microsoft.com/office/drawing/2014/main" id="{299C035C-1486-C24F-A3FA-51573D1A4A17}"/>
                </a:ext>
              </a:extLst>
            </p:cNvPr>
            <p:cNvSpPr/>
            <p:nvPr/>
          </p:nvSpPr>
          <p:spPr>
            <a:xfrm rot="13262399">
              <a:off x="11103044" y="6335146"/>
              <a:ext cx="237041" cy="243498"/>
            </a:xfrm>
            <a:prstGeom prst="corner">
              <a:avLst>
                <a:gd name="adj1" fmla="val 25101"/>
                <a:gd name="adj2" fmla="val 256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7E0D7CB-45B8-CE48-B7D4-8BEE583570F3}"/>
                </a:ext>
              </a:extLst>
            </p:cNvPr>
            <p:cNvSpPr txBox="1"/>
            <p:nvPr/>
          </p:nvSpPr>
          <p:spPr>
            <a:xfrm>
              <a:off x="10839850" y="6256718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/>
                <a:t>5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E1D7420A-E57D-C548-9B0E-1184CE432E3F}"/>
              </a:ext>
            </a:extLst>
          </p:cNvPr>
          <p:cNvSpPr txBox="1"/>
          <p:nvPr/>
        </p:nvSpPr>
        <p:spPr>
          <a:xfrm>
            <a:off x="1051518" y="1974384"/>
            <a:ext cx="10578103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 b="1"/>
              <a:t>・環境・フレームワーク管理</a:t>
            </a:r>
            <a:endParaRPr lang="en-US" altLang="ja-JP" sz="3200" b="1" dirty="0"/>
          </a:p>
          <a:p>
            <a:r>
              <a:rPr lang="ja-JP" altLang="en-US" sz="3200" b="1"/>
              <a:t>・</a:t>
            </a:r>
            <a:r>
              <a:rPr lang="en-US" altLang="ja-JP" sz="3200" b="1" dirty="0"/>
              <a:t>VCS </a:t>
            </a:r>
            <a:r>
              <a:rPr lang="ja-JP" altLang="en-US" sz="3200" b="1"/>
              <a:t>管理</a:t>
            </a:r>
            <a:endParaRPr lang="en-US" altLang="ja-JP" sz="3200" b="1" dirty="0"/>
          </a:p>
          <a:p>
            <a:r>
              <a:rPr lang="ja-JP" altLang="en-US" sz="3200" b="1"/>
              <a:t>・ディレクトリ管理</a:t>
            </a:r>
            <a:endParaRPr lang="en-US" altLang="ja-JP" sz="3200" b="1" dirty="0"/>
          </a:p>
          <a:p>
            <a:r>
              <a:rPr lang="ja-JP" altLang="en-US" sz="3200" b="1"/>
              <a:t>・デプロイ</a:t>
            </a:r>
            <a:endParaRPr lang="en-US" altLang="ja-JP" sz="3200" b="1" dirty="0"/>
          </a:p>
          <a:p>
            <a:r>
              <a:rPr lang="ja-JP" altLang="en-US" sz="3200" b="1"/>
              <a:t>・</a:t>
            </a:r>
            <a:r>
              <a:rPr lang="en-US" altLang="ja-JP" sz="3200" b="1" dirty="0"/>
              <a:t>Docker</a:t>
            </a:r>
            <a:r>
              <a:rPr lang="ja-JP" altLang="en-US" sz="3200" b="1"/>
              <a:t>起動・実行</a:t>
            </a:r>
            <a:endParaRPr lang="en-US" altLang="ja-JP" sz="3200" b="1" dirty="0"/>
          </a:p>
          <a:p>
            <a:endParaRPr lang="en-US" altLang="ja-JP" sz="3200" b="1" dirty="0"/>
          </a:p>
          <a:p>
            <a:r>
              <a:rPr lang="en-US" altLang="ja-JP" sz="3200" b="1" dirty="0"/>
              <a:t>PyCharm</a:t>
            </a:r>
            <a:r>
              <a:rPr lang="ja-JP" altLang="en-US" sz="3200" b="1"/>
              <a:t>は学生は申請すると有料版を</a:t>
            </a:r>
            <a:r>
              <a:rPr lang="ja-JP" altLang="en-US" sz="3200" b="1">
                <a:solidFill>
                  <a:srgbClr val="FF0000"/>
                </a:solidFill>
              </a:rPr>
              <a:t>無料</a:t>
            </a:r>
            <a:r>
              <a:rPr lang="ja-JP" altLang="en-US" sz="3200" b="1"/>
              <a:t>で使える</a:t>
            </a:r>
            <a:endParaRPr lang="en-US" altLang="ja-JP" sz="3200" b="1" dirty="0"/>
          </a:p>
        </p:txBody>
      </p:sp>
    </p:spTree>
    <p:extLst>
      <p:ext uri="{BB962C8B-B14F-4D97-AF65-F5344CB8AC3E}">
        <p14:creationId xmlns:p14="http://schemas.microsoft.com/office/powerpoint/2010/main" val="26010042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10">
          <a:fgClr>
            <a:srgbClr val="7982B5"/>
          </a:fgClr>
          <a:bgClr>
            <a:srgbClr val="FAFFE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B2F012-2603-F74A-B82B-D946E37263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54831" y="207794"/>
            <a:ext cx="7633699" cy="1058238"/>
          </a:xfrm>
        </p:spPr>
        <p:txBody>
          <a:bodyPr>
            <a:normAutofit/>
          </a:bodyPr>
          <a:lstStyle/>
          <a:p>
            <a:r>
              <a:rPr lang="ja-JP" altLang="en-US" b="1"/>
              <a:t>トレンド記事</a:t>
            </a:r>
            <a:endParaRPr lang="en-US" b="1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3A97FE1-E658-6D4C-AAAC-358E903FDD87}"/>
              </a:ext>
            </a:extLst>
          </p:cNvPr>
          <p:cNvSpPr/>
          <p:nvPr/>
        </p:nvSpPr>
        <p:spPr>
          <a:xfrm>
            <a:off x="801384" y="1232899"/>
            <a:ext cx="10140594" cy="66267"/>
          </a:xfrm>
          <a:prstGeom prst="rect">
            <a:avLst/>
          </a:prstGeom>
          <a:solidFill>
            <a:srgbClr val="F3C9EE">
              <a:alpha val="72157"/>
            </a:srgbClr>
          </a:solidFill>
          <a:ln>
            <a:solidFill>
              <a:srgbClr val="F4B6E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3693794-5D47-654F-A882-8BA44A6610DC}"/>
              </a:ext>
            </a:extLst>
          </p:cNvPr>
          <p:cNvSpPr/>
          <p:nvPr/>
        </p:nvSpPr>
        <p:spPr>
          <a:xfrm>
            <a:off x="801384" y="1372630"/>
            <a:ext cx="10140594" cy="66267"/>
          </a:xfrm>
          <a:prstGeom prst="rect">
            <a:avLst/>
          </a:prstGeom>
          <a:solidFill>
            <a:srgbClr val="F3C9EE">
              <a:alpha val="47843"/>
            </a:srgbClr>
          </a:solidFill>
          <a:ln>
            <a:solidFill>
              <a:srgbClr val="F4B6E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2021680-9225-C145-8090-061956523F8F}"/>
              </a:ext>
            </a:extLst>
          </p:cNvPr>
          <p:cNvGrpSpPr/>
          <p:nvPr/>
        </p:nvGrpSpPr>
        <p:grpSpPr>
          <a:xfrm>
            <a:off x="11061955" y="328773"/>
            <a:ext cx="686187" cy="400110"/>
            <a:chOff x="10653898" y="6256718"/>
            <a:chExt cx="686187" cy="400110"/>
          </a:xfrm>
        </p:grpSpPr>
        <p:sp>
          <p:nvSpPr>
            <p:cNvPr id="14" name="L-Shape 13">
              <a:extLst>
                <a:ext uri="{FF2B5EF4-FFF2-40B4-BE49-F238E27FC236}">
                  <a16:creationId xmlns:a16="http://schemas.microsoft.com/office/drawing/2014/main" id="{6EAB590D-7C6F-DC47-AC3A-EF6E493F556E}"/>
                </a:ext>
              </a:extLst>
            </p:cNvPr>
            <p:cNvSpPr/>
            <p:nvPr/>
          </p:nvSpPr>
          <p:spPr>
            <a:xfrm rot="2524731">
              <a:off x="10653898" y="6335289"/>
              <a:ext cx="237041" cy="243498"/>
            </a:xfrm>
            <a:prstGeom prst="corner">
              <a:avLst>
                <a:gd name="adj1" fmla="val 25101"/>
                <a:gd name="adj2" fmla="val 256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L-Shape 14">
              <a:extLst>
                <a:ext uri="{FF2B5EF4-FFF2-40B4-BE49-F238E27FC236}">
                  <a16:creationId xmlns:a16="http://schemas.microsoft.com/office/drawing/2014/main" id="{299C035C-1486-C24F-A3FA-51573D1A4A17}"/>
                </a:ext>
              </a:extLst>
            </p:cNvPr>
            <p:cNvSpPr/>
            <p:nvPr/>
          </p:nvSpPr>
          <p:spPr>
            <a:xfrm rot="13262399">
              <a:off x="11103044" y="6335146"/>
              <a:ext cx="237041" cy="243498"/>
            </a:xfrm>
            <a:prstGeom prst="corner">
              <a:avLst>
                <a:gd name="adj1" fmla="val 25101"/>
                <a:gd name="adj2" fmla="val 256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7E0D7CB-45B8-CE48-B7D4-8BEE583570F3}"/>
                </a:ext>
              </a:extLst>
            </p:cNvPr>
            <p:cNvSpPr txBox="1"/>
            <p:nvPr/>
          </p:nvSpPr>
          <p:spPr>
            <a:xfrm>
              <a:off x="10839850" y="6256718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/>
                <a:t>5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E1D7420A-E57D-C548-9B0E-1184CE432E3F}"/>
              </a:ext>
            </a:extLst>
          </p:cNvPr>
          <p:cNvSpPr txBox="1"/>
          <p:nvPr/>
        </p:nvSpPr>
        <p:spPr>
          <a:xfrm>
            <a:off x="1051518" y="1974384"/>
            <a:ext cx="10578103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 b="1"/>
              <a:t>・</a:t>
            </a:r>
            <a:r>
              <a:rPr lang="en-US" altLang="ja-JP" sz="3200" b="1" dirty="0"/>
              <a:t>BERT (</a:t>
            </a:r>
            <a:r>
              <a:rPr lang="ja-JP" altLang="en-US" sz="3200" b="1"/>
              <a:t>自然言語処理</a:t>
            </a:r>
            <a:r>
              <a:rPr lang="en-US" altLang="ja-JP" sz="3200" b="1" dirty="0"/>
              <a:t> </a:t>
            </a:r>
            <a:r>
              <a:rPr lang="ja-JP" altLang="en-US" sz="3200" b="1"/>
              <a:t>最高精度</a:t>
            </a:r>
            <a:r>
              <a:rPr lang="en-US" altLang="ja-JP" sz="3200" b="1" dirty="0"/>
              <a:t> )</a:t>
            </a:r>
          </a:p>
          <a:p>
            <a:r>
              <a:rPr lang="en-US" altLang="ja-JP" sz="3200" b="1" dirty="0">
                <a:hlinkClick r:id="rId2"/>
              </a:rPr>
              <a:t>https://qiita.com/Kosuke-Szk/items/4b74b5cce84f423b7125</a:t>
            </a:r>
            <a:endParaRPr lang="en-US" altLang="ja-JP" sz="3200" b="1" dirty="0"/>
          </a:p>
          <a:p>
            <a:r>
              <a:rPr lang="ja-JP" altLang="en-US" sz="3200" b="1"/>
              <a:t>・</a:t>
            </a:r>
            <a:r>
              <a:rPr lang="en-US" altLang="ja-JP" sz="3200" b="1" dirty="0" err="1"/>
              <a:t>GauGAN</a:t>
            </a:r>
            <a:r>
              <a:rPr lang="en-US" altLang="ja-JP" sz="3200" b="1" dirty="0"/>
              <a:t> ( </a:t>
            </a:r>
            <a:r>
              <a:rPr lang="ja-JP" altLang="en-US" sz="3200" b="1"/>
              <a:t>めっちゃきれいな風景が生成できる</a:t>
            </a:r>
            <a:r>
              <a:rPr lang="en-US" altLang="ja-JP" sz="3200" b="1" dirty="0"/>
              <a:t> )</a:t>
            </a:r>
          </a:p>
          <a:p>
            <a:r>
              <a:rPr lang="en-US" altLang="ja-JP" sz="3200" b="1" dirty="0">
                <a:hlinkClick r:id="rId3"/>
              </a:rPr>
              <a:t>https://blogs.nvidia.com/blog/2019/03/18/gaugan-photorealistic-landscapes-nvidia-research/</a:t>
            </a:r>
            <a:endParaRPr lang="en-US" altLang="ja-JP" sz="3200" b="1" dirty="0"/>
          </a:p>
          <a:p>
            <a:r>
              <a:rPr lang="ja-JP" altLang="en-US" sz="3200" b="1"/>
              <a:t>・</a:t>
            </a:r>
            <a:r>
              <a:rPr lang="en-US" altLang="ja-JP" sz="3200" b="1" dirty="0"/>
              <a:t>DQN ( </a:t>
            </a:r>
            <a:r>
              <a:rPr lang="ja-JP" altLang="en-US" sz="3200" b="1"/>
              <a:t>ブロック崩し強化学習</a:t>
            </a:r>
            <a:r>
              <a:rPr lang="en-US" altLang="ja-JP" sz="3200" b="1" dirty="0"/>
              <a:t> )</a:t>
            </a:r>
          </a:p>
          <a:p>
            <a:r>
              <a:rPr lang="en-US" altLang="ja-JP" sz="3200" b="1" dirty="0">
                <a:hlinkClick r:id="rId4"/>
              </a:rPr>
              <a:t>https://www.youtube.com/watch?v=TmPfTpjtdgg</a:t>
            </a:r>
            <a:endParaRPr lang="en-US" altLang="ja-JP" sz="3200" b="1" dirty="0"/>
          </a:p>
          <a:p>
            <a:endParaRPr lang="en-US" altLang="ja-JP" sz="3200" b="1" dirty="0"/>
          </a:p>
        </p:txBody>
      </p:sp>
    </p:spTree>
    <p:extLst>
      <p:ext uri="{BB962C8B-B14F-4D97-AF65-F5344CB8AC3E}">
        <p14:creationId xmlns:p14="http://schemas.microsoft.com/office/powerpoint/2010/main" val="35463582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10">
          <a:fgClr>
            <a:srgbClr val="7982B5"/>
          </a:fgClr>
          <a:bgClr>
            <a:srgbClr val="FAFFE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B2F012-2603-F74A-B82B-D946E37263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54831" y="207794"/>
            <a:ext cx="7633699" cy="1058238"/>
          </a:xfrm>
        </p:spPr>
        <p:txBody>
          <a:bodyPr>
            <a:normAutofit/>
          </a:bodyPr>
          <a:lstStyle/>
          <a:p>
            <a:r>
              <a:rPr lang="ja-JP" altLang="en-US" b="1"/>
              <a:t>おすすめ本</a:t>
            </a:r>
            <a:endParaRPr lang="en-US" b="1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3A97FE1-E658-6D4C-AAAC-358E903FDD87}"/>
              </a:ext>
            </a:extLst>
          </p:cNvPr>
          <p:cNvSpPr/>
          <p:nvPr/>
        </p:nvSpPr>
        <p:spPr>
          <a:xfrm>
            <a:off x="801384" y="1232899"/>
            <a:ext cx="10140594" cy="66267"/>
          </a:xfrm>
          <a:prstGeom prst="rect">
            <a:avLst/>
          </a:prstGeom>
          <a:solidFill>
            <a:srgbClr val="F3C9EE">
              <a:alpha val="72157"/>
            </a:srgbClr>
          </a:solidFill>
          <a:ln>
            <a:solidFill>
              <a:srgbClr val="F4B6E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3693794-5D47-654F-A882-8BA44A6610DC}"/>
              </a:ext>
            </a:extLst>
          </p:cNvPr>
          <p:cNvSpPr/>
          <p:nvPr/>
        </p:nvSpPr>
        <p:spPr>
          <a:xfrm>
            <a:off x="801384" y="1372630"/>
            <a:ext cx="10140594" cy="66267"/>
          </a:xfrm>
          <a:prstGeom prst="rect">
            <a:avLst/>
          </a:prstGeom>
          <a:solidFill>
            <a:srgbClr val="F3C9EE">
              <a:alpha val="47843"/>
            </a:srgbClr>
          </a:solidFill>
          <a:ln>
            <a:solidFill>
              <a:srgbClr val="F4B6E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2021680-9225-C145-8090-061956523F8F}"/>
              </a:ext>
            </a:extLst>
          </p:cNvPr>
          <p:cNvGrpSpPr/>
          <p:nvPr/>
        </p:nvGrpSpPr>
        <p:grpSpPr>
          <a:xfrm>
            <a:off x="11061955" y="328773"/>
            <a:ext cx="686187" cy="400110"/>
            <a:chOff x="10653898" y="6256718"/>
            <a:chExt cx="686187" cy="400110"/>
          </a:xfrm>
        </p:grpSpPr>
        <p:sp>
          <p:nvSpPr>
            <p:cNvPr id="14" name="L-Shape 13">
              <a:extLst>
                <a:ext uri="{FF2B5EF4-FFF2-40B4-BE49-F238E27FC236}">
                  <a16:creationId xmlns:a16="http://schemas.microsoft.com/office/drawing/2014/main" id="{6EAB590D-7C6F-DC47-AC3A-EF6E493F556E}"/>
                </a:ext>
              </a:extLst>
            </p:cNvPr>
            <p:cNvSpPr/>
            <p:nvPr/>
          </p:nvSpPr>
          <p:spPr>
            <a:xfrm rot="2524731">
              <a:off x="10653898" y="6335289"/>
              <a:ext cx="237041" cy="243498"/>
            </a:xfrm>
            <a:prstGeom prst="corner">
              <a:avLst>
                <a:gd name="adj1" fmla="val 25101"/>
                <a:gd name="adj2" fmla="val 256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L-Shape 14">
              <a:extLst>
                <a:ext uri="{FF2B5EF4-FFF2-40B4-BE49-F238E27FC236}">
                  <a16:creationId xmlns:a16="http://schemas.microsoft.com/office/drawing/2014/main" id="{299C035C-1486-C24F-A3FA-51573D1A4A17}"/>
                </a:ext>
              </a:extLst>
            </p:cNvPr>
            <p:cNvSpPr/>
            <p:nvPr/>
          </p:nvSpPr>
          <p:spPr>
            <a:xfrm rot="13262399">
              <a:off x="11103044" y="6335146"/>
              <a:ext cx="237041" cy="243498"/>
            </a:xfrm>
            <a:prstGeom prst="corner">
              <a:avLst>
                <a:gd name="adj1" fmla="val 25101"/>
                <a:gd name="adj2" fmla="val 256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7E0D7CB-45B8-CE48-B7D4-8BEE583570F3}"/>
                </a:ext>
              </a:extLst>
            </p:cNvPr>
            <p:cNvSpPr txBox="1"/>
            <p:nvPr/>
          </p:nvSpPr>
          <p:spPr>
            <a:xfrm>
              <a:off x="10839850" y="6256718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/>
                <a:t>5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E1D7420A-E57D-C548-9B0E-1184CE432E3F}"/>
              </a:ext>
            </a:extLst>
          </p:cNvPr>
          <p:cNvSpPr txBox="1"/>
          <p:nvPr/>
        </p:nvSpPr>
        <p:spPr>
          <a:xfrm>
            <a:off x="1051518" y="1974384"/>
            <a:ext cx="1057810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 b="1"/>
              <a:t>・ゼロから作る</a:t>
            </a:r>
            <a:r>
              <a:rPr lang="en-US" altLang="ja-JP" sz="3200" b="1" dirty="0" err="1"/>
              <a:t>DeepLearning</a:t>
            </a:r>
            <a:endParaRPr lang="en-US" altLang="ja-JP" sz="3200" b="1" dirty="0"/>
          </a:p>
          <a:p>
            <a:endParaRPr lang="en-US" altLang="ja-JP" sz="3200" b="1" dirty="0"/>
          </a:p>
          <a:p>
            <a:endParaRPr lang="en-US" altLang="ja-JP" sz="3200" b="1" dirty="0"/>
          </a:p>
          <a:p>
            <a:r>
              <a:rPr lang="ja" altLang="en-US" sz="3200" b="1" dirty="0"/>
              <a:t>・</a:t>
            </a:r>
            <a:r>
              <a:rPr lang="en-US" altLang="ja" sz="3200" b="1" dirty="0"/>
              <a:t>Python</a:t>
            </a:r>
            <a:r>
              <a:rPr lang="ja" altLang="en-US" sz="3200" b="1" dirty="0"/>
              <a:t>で学ぶあたらしい統計学の教科書</a:t>
            </a:r>
            <a:endParaRPr lang="en-US" altLang="ja" sz="3200" b="1" dirty="0"/>
          </a:p>
          <a:p>
            <a:endParaRPr lang="en-US" altLang="ja-JP" sz="3200" b="1" dirty="0"/>
          </a:p>
          <a:p>
            <a:endParaRPr lang="en-US" altLang="ja-JP" sz="3200" b="1" dirty="0"/>
          </a:p>
          <a:p>
            <a:r>
              <a:rPr lang="ja-JP" altLang="en-US" sz="3600" b="1"/>
              <a:t>・</a:t>
            </a:r>
            <a:r>
              <a:rPr lang="en-US" altLang="ja-JP" sz="3600" b="1" dirty="0"/>
              <a:t>Python</a:t>
            </a:r>
            <a:r>
              <a:rPr lang="ja" altLang="en-US" sz="2800" b="1" dirty="0"/>
              <a:t>プロフェッショナルプログラミング第</a:t>
            </a:r>
            <a:r>
              <a:rPr lang="en-US" altLang="ja" sz="2800" b="1" dirty="0"/>
              <a:t>3</a:t>
            </a:r>
            <a:r>
              <a:rPr lang="ja" altLang="en-US" sz="2800" b="1" dirty="0"/>
              <a:t>版</a:t>
            </a:r>
            <a:endParaRPr lang="en-US" altLang="ja" sz="2800" b="1" dirty="0"/>
          </a:p>
          <a:p>
            <a:endParaRPr lang="en-US" altLang="ja" sz="24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DF01A90-B5D0-9C48-A3AB-02D24A5082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0321" y="1073366"/>
            <a:ext cx="1548423" cy="217829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ACF4BD6-2DD1-9247-9941-2E81944229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9602" y="4616735"/>
            <a:ext cx="1676400" cy="2286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9DF0325-F473-D746-A7AC-E57D47D05E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25982" y="2284760"/>
            <a:ext cx="1676400" cy="233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2147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10">
          <a:fgClr>
            <a:srgbClr val="7982B5"/>
          </a:fgClr>
          <a:bgClr>
            <a:srgbClr val="FAFFE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B2F012-2603-F74A-B82B-D946E37263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54831" y="207794"/>
            <a:ext cx="7633699" cy="1058238"/>
          </a:xfrm>
        </p:spPr>
        <p:txBody>
          <a:bodyPr>
            <a:normAutofit/>
          </a:bodyPr>
          <a:lstStyle/>
          <a:p>
            <a:r>
              <a:rPr lang="ja-JP" altLang="en-US" b="1"/>
              <a:t>フレームワーク</a:t>
            </a:r>
            <a:endParaRPr lang="en-US" b="1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3A97FE1-E658-6D4C-AAAC-358E903FDD87}"/>
              </a:ext>
            </a:extLst>
          </p:cNvPr>
          <p:cNvSpPr/>
          <p:nvPr/>
        </p:nvSpPr>
        <p:spPr>
          <a:xfrm>
            <a:off x="801384" y="1232899"/>
            <a:ext cx="10140594" cy="66267"/>
          </a:xfrm>
          <a:prstGeom prst="rect">
            <a:avLst/>
          </a:prstGeom>
          <a:solidFill>
            <a:srgbClr val="F3C9EE">
              <a:alpha val="72157"/>
            </a:srgbClr>
          </a:solidFill>
          <a:ln>
            <a:solidFill>
              <a:srgbClr val="F4B6E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3693794-5D47-654F-A882-8BA44A6610DC}"/>
              </a:ext>
            </a:extLst>
          </p:cNvPr>
          <p:cNvSpPr/>
          <p:nvPr/>
        </p:nvSpPr>
        <p:spPr>
          <a:xfrm>
            <a:off x="801384" y="1372630"/>
            <a:ext cx="10140594" cy="66267"/>
          </a:xfrm>
          <a:prstGeom prst="rect">
            <a:avLst/>
          </a:prstGeom>
          <a:solidFill>
            <a:srgbClr val="F3C9EE">
              <a:alpha val="47843"/>
            </a:srgbClr>
          </a:solidFill>
          <a:ln>
            <a:solidFill>
              <a:srgbClr val="F4B6E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2021680-9225-C145-8090-061956523F8F}"/>
              </a:ext>
            </a:extLst>
          </p:cNvPr>
          <p:cNvGrpSpPr/>
          <p:nvPr/>
        </p:nvGrpSpPr>
        <p:grpSpPr>
          <a:xfrm>
            <a:off x="11061955" y="328773"/>
            <a:ext cx="686187" cy="400110"/>
            <a:chOff x="10653898" y="6256718"/>
            <a:chExt cx="686187" cy="400110"/>
          </a:xfrm>
        </p:grpSpPr>
        <p:sp>
          <p:nvSpPr>
            <p:cNvPr id="14" name="L-Shape 13">
              <a:extLst>
                <a:ext uri="{FF2B5EF4-FFF2-40B4-BE49-F238E27FC236}">
                  <a16:creationId xmlns:a16="http://schemas.microsoft.com/office/drawing/2014/main" id="{6EAB590D-7C6F-DC47-AC3A-EF6E493F556E}"/>
                </a:ext>
              </a:extLst>
            </p:cNvPr>
            <p:cNvSpPr/>
            <p:nvPr/>
          </p:nvSpPr>
          <p:spPr>
            <a:xfrm rot="2524731">
              <a:off x="10653898" y="6335289"/>
              <a:ext cx="237041" cy="243498"/>
            </a:xfrm>
            <a:prstGeom prst="corner">
              <a:avLst>
                <a:gd name="adj1" fmla="val 25101"/>
                <a:gd name="adj2" fmla="val 256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L-Shape 14">
              <a:extLst>
                <a:ext uri="{FF2B5EF4-FFF2-40B4-BE49-F238E27FC236}">
                  <a16:creationId xmlns:a16="http://schemas.microsoft.com/office/drawing/2014/main" id="{299C035C-1486-C24F-A3FA-51573D1A4A17}"/>
                </a:ext>
              </a:extLst>
            </p:cNvPr>
            <p:cNvSpPr/>
            <p:nvPr/>
          </p:nvSpPr>
          <p:spPr>
            <a:xfrm rot="13262399">
              <a:off x="11103044" y="6335146"/>
              <a:ext cx="237041" cy="243498"/>
            </a:xfrm>
            <a:prstGeom prst="corner">
              <a:avLst>
                <a:gd name="adj1" fmla="val 25101"/>
                <a:gd name="adj2" fmla="val 256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7E0D7CB-45B8-CE48-B7D4-8BEE583570F3}"/>
                </a:ext>
              </a:extLst>
            </p:cNvPr>
            <p:cNvSpPr txBox="1"/>
            <p:nvPr/>
          </p:nvSpPr>
          <p:spPr>
            <a:xfrm>
              <a:off x="10839850" y="6256718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/>
                <a:t>5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E1D7420A-E57D-C548-9B0E-1184CE432E3F}"/>
              </a:ext>
            </a:extLst>
          </p:cNvPr>
          <p:cNvSpPr txBox="1"/>
          <p:nvPr/>
        </p:nvSpPr>
        <p:spPr>
          <a:xfrm>
            <a:off x="1051518" y="1974384"/>
            <a:ext cx="10578103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 b="1"/>
              <a:t>・機械学習関連</a:t>
            </a:r>
            <a:endParaRPr lang="en-US" altLang="ja-JP" sz="3200" b="1" dirty="0"/>
          </a:p>
          <a:p>
            <a:r>
              <a:rPr lang="en-US" altLang="ja-JP" sz="3200" b="1" dirty="0">
                <a:hlinkClick r:id="rId2"/>
              </a:rPr>
              <a:t>https://www.sejuku.net/blog/11551</a:t>
            </a:r>
            <a:endParaRPr lang="en-US" altLang="ja-JP" sz="3200" b="1" dirty="0"/>
          </a:p>
          <a:p>
            <a:r>
              <a:rPr lang="ja-JP" altLang="en-US" sz="3200" b="1"/>
              <a:t>・</a:t>
            </a:r>
            <a:r>
              <a:rPr lang="en-US" altLang="ja-JP" sz="3200" b="1" dirty="0"/>
              <a:t>Web</a:t>
            </a:r>
            <a:r>
              <a:rPr lang="ja-JP" altLang="en-US" sz="3200" b="1"/>
              <a:t>フレームワーク</a:t>
            </a:r>
            <a:endParaRPr lang="en-US" altLang="ja-JP" sz="3200" b="1" dirty="0"/>
          </a:p>
          <a:p>
            <a:r>
              <a:rPr lang="en-US" altLang="ja-JP" sz="3200" b="1" dirty="0">
                <a:hlinkClick r:id="rId3"/>
              </a:rPr>
              <a:t>https://www.sejuku.net/blog/3713</a:t>
            </a:r>
            <a:endParaRPr lang="en-US" altLang="ja-JP" sz="3200" b="1" dirty="0"/>
          </a:p>
          <a:p>
            <a:endParaRPr lang="en-US" altLang="ja-JP" sz="3200" b="1" dirty="0"/>
          </a:p>
          <a:p>
            <a:endParaRPr lang="en-US" altLang="ja-JP" sz="3200" b="1" dirty="0"/>
          </a:p>
          <a:p>
            <a:r>
              <a:rPr lang="ja-JP" altLang="en-US" sz="3200" b="1"/>
              <a:t>適当に探せば見つかりますね</a:t>
            </a:r>
            <a:r>
              <a:rPr lang="en-US" altLang="ja-JP" sz="3200" b="1" dirty="0"/>
              <a:t>w</a:t>
            </a:r>
          </a:p>
        </p:txBody>
      </p:sp>
    </p:spTree>
    <p:extLst>
      <p:ext uri="{BB962C8B-B14F-4D97-AF65-F5344CB8AC3E}">
        <p14:creationId xmlns:p14="http://schemas.microsoft.com/office/powerpoint/2010/main" val="17826888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10">
          <a:fgClr>
            <a:srgbClr val="7982B5"/>
          </a:fgClr>
          <a:bgClr>
            <a:srgbClr val="FAFFE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B2F012-2603-F74A-B82B-D946E37263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0531" y="1421816"/>
            <a:ext cx="11290938" cy="2866490"/>
          </a:xfrm>
        </p:spPr>
        <p:txBody>
          <a:bodyPr>
            <a:normAutofit fontScale="90000"/>
          </a:bodyPr>
          <a:lstStyle/>
          <a:p>
            <a:r>
              <a:rPr lang="ja-JP" altLang="en-US" b="1">
                <a:latin typeface="Helvetica" pitchFamily="2" charset="0"/>
                <a:cs typeface="Al Nile" pitchFamily="2" charset="-78"/>
              </a:rPr>
              <a:t>インストールしていない人は</a:t>
            </a:r>
            <a:br>
              <a:rPr lang="en-US" altLang="ja-JP" b="1" dirty="0">
                <a:latin typeface="Helvetica" pitchFamily="2" charset="0"/>
                <a:cs typeface="Al Nile" pitchFamily="2" charset="-78"/>
              </a:rPr>
            </a:br>
            <a:r>
              <a:rPr lang="en-US" altLang="ja-JP" sz="4000" b="1" dirty="0">
                <a:latin typeface="Helvetica" pitchFamily="2" charset="0"/>
                <a:cs typeface="Al Nile" pitchFamily="2" charset="-78"/>
              </a:rPr>
              <a:t>https://</a:t>
            </a:r>
            <a:r>
              <a:rPr lang="en-US" altLang="ja-JP" sz="4000" b="1" dirty="0" err="1">
                <a:latin typeface="Helvetica" pitchFamily="2" charset="0"/>
                <a:cs typeface="Al Nile" pitchFamily="2" charset="-78"/>
              </a:rPr>
              <a:t>www.anaconda.com</a:t>
            </a:r>
            <a:r>
              <a:rPr lang="en-US" altLang="ja-JP" sz="4000" b="1" dirty="0">
                <a:latin typeface="Helvetica" pitchFamily="2" charset="0"/>
                <a:cs typeface="Al Nile" pitchFamily="2" charset="-78"/>
              </a:rPr>
              <a:t>/distribution/</a:t>
            </a:r>
            <a:br>
              <a:rPr lang="en-US" altLang="ja-JP" sz="4000" b="1" dirty="0">
                <a:latin typeface="Helvetica" pitchFamily="2" charset="0"/>
                <a:cs typeface="Al Nile" pitchFamily="2" charset="-78"/>
              </a:rPr>
            </a:br>
            <a:r>
              <a:rPr lang="en-US" altLang="ja-JP" sz="4000" b="1" dirty="0">
                <a:latin typeface="Helvetica" pitchFamily="2" charset="0"/>
                <a:cs typeface="Al Nile" pitchFamily="2" charset="-78"/>
              </a:rPr>
              <a:t>or</a:t>
            </a:r>
            <a:br>
              <a:rPr lang="en-US" altLang="ja-JP" sz="4000" b="1" dirty="0">
                <a:latin typeface="Helvetica" pitchFamily="2" charset="0"/>
                <a:cs typeface="Al Nile" pitchFamily="2" charset="-78"/>
              </a:rPr>
            </a:br>
            <a:r>
              <a:rPr lang="en-US" altLang="ja-JP" sz="4000" b="1" dirty="0">
                <a:latin typeface="Helvetica" pitchFamily="2" charset="0"/>
                <a:cs typeface="Al Nile" pitchFamily="2" charset="-78"/>
              </a:rPr>
              <a:t>https://</a:t>
            </a:r>
            <a:r>
              <a:rPr lang="en-US" altLang="ja-JP" sz="4000" b="1" dirty="0" err="1">
                <a:latin typeface="Helvetica" pitchFamily="2" charset="0"/>
                <a:cs typeface="Al Nile" pitchFamily="2" charset="-78"/>
              </a:rPr>
              <a:t>docs.anaconda.com</a:t>
            </a:r>
            <a:r>
              <a:rPr lang="en-US" altLang="ja-JP" sz="4000" b="1" dirty="0">
                <a:latin typeface="Helvetica" pitchFamily="2" charset="0"/>
                <a:cs typeface="Al Nile" pitchFamily="2" charset="-78"/>
              </a:rPr>
              <a:t>/anaconda/install/mac-</a:t>
            </a:r>
            <a:r>
              <a:rPr lang="en-US" altLang="ja-JP" sz="4000" b="1" dirty="0" err="1">
                <a:latin typeface="Helvetica" pitchFamily="2" charset="0"/>
                <a:cs typeface="Al Nile" pitchFamily="2" charset="-78"/>
              </a:rPr>
              <a:t>os</a:t>
            </a:r>
            <a:r>
              <a:rPr lang="en-US" altLang="ja-JP" sz="4000" b="1" dirty="0">
                <a:latin typeface="Helvetica" pitchFamily="2" charset="0"/>
                <a:cs typeface="Al Nile" pitchFamily="2" charset="-78"/>
              </a:rPr>
              <a:t>/#</a:t>
            </a:r>
            <a:endParaRPr lang="en-US" b="1" dirty="0">
              <a:latin typeface="Helvetica" pitchFamily="2" charset="0"/>
              <a:cs typeface="Al Nile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7299567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10">
          <a:fgClr>
            <a:srgbClr val="7982B5"/>
          </a:fgClr>
          <a:bgClr>
            <a:srgbClr val="FAFFE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B2F012-2603-F74A-B82B-D946E37263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31945" y="328773"/>
            <a:ext cx="7633699" cy="1058238"/>
          </a:xfrm>
        </p:spPr>
        <p:txBody>
          <a:bodyPr>
            <a:normAutofit/>
          </a:bodyPr>
          <a:lstStyle/>
          <a:p>
            <a:r>
              <a:rPr lang="ja-JP" altLang="en-US" b="1">
                <a:latin typeface="+mj-ea"/>
              </a:rPr>
              <a:t>じこしょーかい</a:t>
            </a:r>
            <a:endParaRPr lang="en-US" b="1" dirty="0">
              <a:latin typeface="+mj-ea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3A97FE1-E658-6D4C-AAAC-358E903FDD87}"/>
              </a:ext>
            </a:extLst>
          </p:cNvPr>
          <p:cNvSpPr/>
          <p:nvPr/>
        </p:nvSpPr>
        <p:spPr>
          <a:xfrm>
            <a:off x="801384" y="1232899"/>
            <a:ext cx="10140594" cy="66267"/>
          </a:xfrm>
          <a:prstGeom prst="rect">
            <a:avLst/>
          </a:prstGeom>
          <a:solidFill>
            <a:srgbClr val="F3C9EE">
              <a:alpha val="72157"/>
            </a:srgbClr>
          </a:solidFill>
          <a:ln>
            <a:solidFill>
              <a:srgbClr val="F4B6E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3693794-5D47-654F-A882-8BA44A6610DC}"/>
              </a:ext>
            </a:extLst>
          </p:cNvPr>
          <p:cNvSpPr/>
          <p:nvPr/>
        </p:nvSpPr>
        <p:spPr>
          <a:xfrm>
            <a:off x="801384" y="1372630"/>
            <a:ext cx="10140594" cy="66267"/>
          </a:xfrm>
          <a:prstGeom prst="rect">
            <a:avLst/>
          </a:prstGeom>
          <a:solidFill>
            <a:srgbClr val="F3C9EE">
              <a:alpha val="47843"/>
            </a:srgbClr>
          </a:solidFill>
          <a:ln>
            <a:solidFill>
              <a:srgbClr val="F4B6E2">
                <a:alpha val="48235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3FC6044-30F5-2649-8124-A128CEB364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673" y="1932969"/>
            <a:ext cx="3565133" cy="375891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6664408-DB26-5440-8C1C-5A0BB3905B34}"/>
              </a:ext>
            </a:extLst>
          </p:cNvPr>
          <p:cNvSpPr txBox="1"/>
          <p:nvPr/>
        </p:nvSpPr>
        <p:spPr>
          <a:xfrm>
            <a:off x="801384" y="5955122"/>
            <a:ext cx="26833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b="1"/>
              <a:t>↑</a:t>
            </a:r>
            <a:r>
              <a:rPr lang="en-US" altLang="ja-JP" sz="2400" b="1" dirty="0"/>
              <a:t> Twitter</a:t>
            </a:r>
            <a:r>
              <a:rPr lang="ja-JP" altLang="en-US" sz="2400" b="1"/>
              <a:t>アイコン</a:t>
            </a:r>
            <a:endParaRPr lang="en-US" sz="2400" b="1" dirty="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F2DBF58F-8C4A-364F-B77D-083903EC1F68}"/>
              </a:ext>
            </a:extLst>
          </p:cNvPr>
          <p:cNvGrpSpPr/>
          <p:nvPr/>
        </p:nvGrpSpPr>
        <p:grpSpPr>
          <a:xfrm>
            <a:off x="4904862" y="2468302"/>
            <a:ext cx="4310795" cy="954757"/>
            <a:chOff x="4945902" y="1848252"/>
            <a:chExt cx="4310795" cy="954757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99040E6-614C-E140-9B01-55175975934F}"/>
                </a:ext>
              </a:extLst>
            </p:cNvPr>
            <p:cNvSpPr txBox="1"/>
            <p:nvPr/>
          </p:nvSpPr>
          <p:spPr>
            <a:xfrm>
              <a:off x="4945902" y="1848252"/>
              <a:ext cx="431079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・</a:t>
              </a:r>
              <a:r>
                <a:rPr lang="ja-JP" altLang="en-US" sz="2400" b="1"/>
                <a:t>琉球大学</a:t>
              </a:r>
              <a:r>
                <a:rPr lang="en-US" altLang="ja-JP" sz="2400" b="1" dirty="0"/>
                <a:t>  </a:t>
              </a:r>
              <a:r>
                <a:rPr lang="ja-JP" altLang="en-US" sz="2400" b="1"/>
                <a:t>情報工学科</a:t>
              </a:r>
              <a:r>
                <a:rPr lang="en-US" altLang="ja-JP" sz="2400" b="1" dirty="0"/>
                <a:t>  3</a:t>
              </a:r>
              <a:r>
                <a:rPr lang="ja-JP" altLang="en-US" sz="2400" b="1"/>
                <a:t>年次</a:t>
              </a:r>
              <a:endParaRPr lang="en-US" sz="2400" b="1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A291474-3036-8042-B6DE-C68E73CEC805}"/>
                </a:ext>
              </a:extLst>
            </p:cNvPr>
            <p:cNvSpPr txBox="1"/>
            <p:nvPr/>
          </p:nvSpPr>
          <p:spPr>
            <a:xfrm>
              <a:off x="6621694" y="2402899"/>
              <a:ext cx="200336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000" b="1" dirty="0" err="1"/>
                <a:t>Hugkun</a:t>
              </a:r>
              <a:r>
                <a:rPr lang="en-US" altLang="ja-JP" sz="2000" b="1" dirty="0"/>
                <a:t> </a:t>
              </a:r>
              <a:r>
                <a:rPr lang="ja-JP" altLang="en-US" sz="2000" b="1"/>
                <a:t>学生</a:t>
              </a:r>
              <a:r>
                <a:rPr lang="en-US" altLang="ja-JP" sz="2000" b="1" dirty="0"/>
                <a:t>CTO</a:t>
              </a:r>
              <a:endParaRPr lang="en-US" sz="2000" b="1" dirty="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662AF1E-6E5F-3E4C-8807-8BE15952D9B9}"/>
              </a:ext>
            </a:extLst>
          </p:cNvPr>
          <p:cNvGrpSpPr/>
          <p:nvPr/>
        </p:nvGrpSpPr>
        <p:grpSpPr>
          <a:xfrm>
            <a:off x="11061955" y="328773"/>
            <a:ext cx="686187" cy="400110"/>
            <a:chOff x="10653898" y="6256718"/>
            <a:chExt cx="686187" cy="400110"/>
          </a:xfrm>
        </p:grpSpPr>
        <p:sp>
          <p:nvSpPr>
            <p:cNvPr id="21" name="L-Shape 20">
              <a:extLst>
                <a:ext uri="{FF2B5EF4-FFF2-40B4-BE49-F238E27FC236}">
                  <a16:creationId xmlns:a16="http://schemas.microsoft.com/office/drawing/2014/main" id="{26A9A204-EFE8-E148-BFD2-2A069303B2FF}"/>
                </a:ext>
              </a:extLst>
            </p:cNvPr>
            <p:cNvSpPr/>
            <p:nvPr/>
          </p:nvSpPr>
          <p:spPr>
            <a:xfrm rot="2524731">
              <a:off x="10653898" y="6335289"/>
              <a:ext cx="237041" cy="243498"/>
            </a:xfrm>
            <a:prstGeom prst="corner">
              <a:avLst>
                <a:gd name="adj1" fmla="val 25101"/>
                <a:gd name="adj2" fmla="val 256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L-Shape 21">
              <a:extLst>
                <a:ext uri="{FF2B5EF4-FFF2-40B4-BE49-F238E27FC236}">
                  <a16:creationId xmlns:a16="http://schemas.microsoft.com/office/drawing/2014/main" id="{79C46628-9744-EA43-835C-98FD345034BA}"/>
                </a:ext>
              </a:extLst>
            </p:cNvPr>
            <p:cNvSpPr/>
            <p:nvPr/>
          </p:nvSpPr>
          <p:spPr>
            <a:xfrm rot="13262399">
              <a:off x="11103044" y="6335146"/>
              <a:ext cx="237041" cy="243498"/>
            </a:xfrm>
            <a:prstGeom prst="corner">
              <a:avLst>
                <a:gd name="adj1" fmla="val 25101"/>
                <a:gd name="adj2" fmla="val 256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70D5935-BF80-A648-9F48-DBB52D6B508C}"/>
                </a:ext>
              </a:extLst>
            </p:cNvPr>
            <p:cNvSpPr txBox="1"/>
            <p:nvPr/>
          </p:nvSpPr>
          <p:spPr>
            <a:xfrm>
              <a:off x="10839850" y="6256718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/>
                <a:t>1</a:t>
              </a: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4B1684B2-846F-1547-BEAF-4BB3C03C59DD}"/>
              </a:ext>
            </a:extLst>
          </p:cNvPr>
          <p:cNvSpPr txBox="1"/>
          <p:nvPr/>
        </p:nvSpPr>
        <p:spPr>
          <a:xfrm>
            <a:off x="5301465" y="328773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6926CF8-F089-6741-850B-770241C7825C}"/>
              </a:ext>
            </a:extLst>
          </p:cNvPr>
          <p:cNvSpPr txBox="1"/>
          <p:nvPr/>
        </p:nvSpPr>
        <p:spPr>
          <a:xfrm>
            <a:off x="4945902" y="1755698"/>
            <a:ext cx="41937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・</a:t>
            </a:r>
            <a:r>
              <a:rPr lang="ja-JP" altLang="en-US" sz="2400" b="1"/>
              <a:t>名前</a:t>
            </a:r>
            <a:r>
              <a:rPr lang="en-US" altLang="ja-JP" sz="2400" b="1" dirty="0"/>
              <a:t> :  </a:t>
            </a:r>
            <a:r>
              <a:rPr lang="ja-JP" altLang="en-US" sz="2400" b="1"/>
              <a:t>大城</a:t>
            </a:r>
            <a:r>
              <a:rPr lang="en-US" altLang="ja-JP" sz="2400" b="1" dirty="0"/>
              <a:t>  </a:t>
            </a:r>
            <a:r>
              <a:rPr lang="ja-JP" altLang="en-US" sz="2400" b="1"/>
              <a:t>慶知</a:t>
            </a:r>
            <a:r>
              <a:rPr lang="en-US" altLang="ja-JP" sz="2400" b="1" dirty="0"/>
              <a:t>(</a:t>
            </a:r>
            <a:r>
              <a:rPr lang="ja-JP" altLang="en-US" sz="2400" b="1"/>
              <a:t>よしとも</a:t>
            </a:r>
            <a:r>
              <a:rPr lang="en-US" altLang="ja-JP" sz="2400" b="1" dirty="0"/>
              <a:t>)</a:t>
            </a:r>
            <a:endParaRPr lang="en-US" sz="2400" b="1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4F94DE7-0BB7-8442-B5C8-927D08FEB24B}"/>
              </a:ext>
            </a:extLst>
          </p:cNvPr>
          <p:cNvSpPr txBox="1"/>
          <p:nvPr/>
        </p:nvSpPr>
        <p:spPr>
          <a:xfrm>
            <a:off x="4904862" y="4642353"/>
            <a:ext cx="520046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・</a:t>
            </a:r>
            <a:r>
              <a:rPr lang="ja-JP" altLang="en-US" sz="2400" b="1"/>
              <a:t>好きなもの</a:t>
            </a:r>
            <a:r>
              <a:rPr lang="en-US" altLang="ja-JP" sz="2400" b="1" dirty="0"/>
              <a:t> : </a:t>
            </a:r>
          </a:p>
          <a:p>
            <a:r>
              <a:rPr lang="en-US" sz="2400" b="1" dirty="0"/>
              <a:t>	</a:t>
            </a:r>
            <a:r>
              <a:rPr lang="ja-JP" altLang="en-US" sz="2400" b="1"/>
              <a:t>コーヒー</a:t>
            </a:r>
            <a:r>
              <a:rPr lang="en-US" altLang="ja-JP" sz="2400" b="1" dirty="0"/>
              <a:t> ( </a:t>
            </a:r>
            <a:r>
              <a:rPr lang="ja-JP" altLang="en-US" sz="2400" b="1"/>
              <a:t>最近好きになった</a:t>
            </a:r>
            <a:r>
              <a:rPr lang="en-US" altLang="ja-JP" sz="2400" b="1" dirty="0"/>
              <a:t> )</a:t>
            </a:r>
          </a:p>
          <a:p>
            <a:r>
              <a:rPr lang="en-US" sz="2400" b="1" dirty="0"/>
              <a:t>	</a:t>
            </a:r>
            <a:r>
              <a:rPr lang="ja-JP" altLang="en-US" sz="2400" b="1"/>
              <a:t>ボードゲーム　</a:t>
            </a:r>
            <a:endParaRPr lang="en-US" altLang="ja-JP" sz="2400" b="1" dirty="0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C7E457D7-F1F4-824E-9496-43A2BBA23EE6}"/>
              </a:ext>
            </a:extLst>
          </p:cNvPr>
          <p:cNvGrpSpPr/>
          <p:nvPr/>
        </p:nvGrpSpPr>
        <p:grpSpPr>
          <a:xfrm>
            <a:off x="4904862" y="3563414"/>
            <a:ext cx="6738883" cy="939301"/>
            <a:chOff x="4904862" y="3697748"/>
            <a:chExt cx="6738883" cy="939301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954E4AA-C032-D84B-A62B-E0DA1AE79480}"/>
                </a:ext>
              </a:extLst>
            </p:cNvPr>
            <p:cNvSpPr txBox="1"/>
            <p:nvPr/>
          </p:nvSpPr>
          <p:spPr>
            <a:xfrm>
              <a:off x="4904862" y="3697748"/>
              <a:ext cx="110959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・</a:t>
              </a:r>
              <a:r>
                <a:rPr lang="ja-JP" altLang="en-US" sz="2400" b="1"/>
                <a:t>経歴</a:t>
              </a:r>
              <a:endParaRPr lang="en-US" sz="2400" b="1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B18486C5-F019-7C4A-9B9E-52953C77962E}"/>
                </a:ext>
              </a:extLst>
            </p:cNvPr>
            <p:cNvSpPr txBox="1"/>
            <p:nvPr/>
          </p:nvSpPr>
          <p:spPr>
            <a:xfrm>
              <a:off x="5511938" y="4175384"/>
              <a:ext cx="613180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2400" b="1"/>
                <a:t>小中</a:t>
              </a:r>
              <a:r>
                <a:rPr lang="en-US" altLang="ja-JP" sz="2400" b="1" dirty="0"/>
                <a:t> -&gt; </a:t>
              </a:r>
              <a:r>
                <a:rPr lang="ja-JP" altLang="en-US" sz="2400" b="1"/>
                <a:t>球陽高校</a:t>
              </a:r>
              <a:r>
                <a:rPr lang="en-US" altLang="ja-JP" sz="2400" b="1" dirty="0"/>
                <a:t> -&gt; </a:t>
              </a:r>
              <a:r>
                <a:rPr lang="ja-JP" altLang="en-US" sz="2400" b="1"/>
                <a:t>琉球大学</a:t>
              </a:r>
              <a:r>
                <a:rPr lang="en-US" altLang="ja-JP" sz="2400" b="1" dirty="0"/>
                <a:t>   4</a:t>
              </a:r>
              <a:r>
                <a:rPr lang="ja-JP" altLang="en-US" sz="2400" b="1"/>
                <a:t>年次</a:t>
              </a:r>
              <a:r>
                <a:rPr lang="en-US" altLang="ja-JP" sz="2400" b="1" dirty="0"/>
                <a:t>(16</a:t>
              </a:r>
              <a:r>
                <a:rPr lang="ja-JP" altLang="en-US" sz="2400" b="1"/>
                <a:t>年目</a:t>
              </a:r>
              <a:r>
                <a:rPr lang="en-US" altLang="ja-JP" sz="2400" b="1" dirty="0"/>
                <a:t>)</a:t>
              </a: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C4B2A021-CECA-DD4E-8BEC-301BABF23650}"/>
              </a:ext>
            </a:extLst>
          </p:cNvPr>
          <p:cNvSpPr txBox="1"/>
          <p:nvPr/>
        </p:nvSpPr>
        <p:spPr>
          <a:xfrm>
            <a:off x="5536237" y="5842682"/>
            <a:ext cx="25570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@bouch_666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3B33FCF8-1456-C54B-AE39-01432CADE6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8412" y="5836834"/>
            <a:ext cx="473362" cy="473362"/>
          </a:xfrm>
          <a:prstGeom prst="rect">
            <a:avLst/>
          </a:prstGeom>
          <a:blipFill dpi="0" rotWithShape="1">
            <a:blip r:embed="rId4"/>
            <a:srcRect/>
            <a:tile tx="0" ty="0" sx="100000" sy="100000" flip="none" algn="tl"/>
          </a:blipFill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991BF88B-5246-8B40-B02D-5F02A18587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1333" y="5880752"/>
            <a:ext cx="430144" cy="430144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A46226CA-D737-6C42-9D60-9BDE3DD957A6}"/>
              </a:ext>
            </a:extLst>
          </p:cNvPr>
          <p:cNvSpPr txBox="1"/>
          <p:nvPr/>
        </p:nvSpPr>
        <p:spPr>
          <a:xfrm>
            <a:off x="7983656" y="5836834"/>
            <a:ext cx="25570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 b="1" dirty="0"/>
              <a:t>/</a:t>
            </a:r>
            <a:r>
              <a:rPr lang="en-US" altLang="ja-JP" sz="2400" b="1" dirty="0" err="1"/>
              <a:t>yoshitomo.oshiro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856320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10">
          <a:fgClr>
            <a:srgbClr val="7982B5"/>
          </a:fgClr>
          <a:bgClr>
            <a:srgbClr val="FAFFE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B2F012-2603-F74A-B82B-D946E37263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20630" y="184991"/>
            <a:ext cx="7633699" cy="1058238"/>
          </a:xfrm>
        </p:spPr>
        <p:txBody>
          <a:bodyPr>
            <a:normAutofit/>
          </a:bodyPr>
          <a:lstStyle/>
          <a:p>
            <a:r>
              <a:rPr lang="ja-JP" altLang="en-US" b="1"/>
              <a:t>目次</a:t>
            </a:r>
            <a:endParaRPr lang="en-US" b="1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3A97FE1-E658-6D4C-AAAC-358E903FDD87}"/>
              </a:ext>
            </a:extLst>
          </p:cNvPr>
          <p:cNvSpPr/>
          <p:nvPr/>
        </p:nvSpPr>
        <p:spPr>
          <a:xfrm>
            <a:off x="801384" y="1232899"/>
            <a:ext cx="10140594" cy="66267"/>
          </a:xfrm>
          <a:prstGeom prst="rect">
            <a:avLst/>
          </a:prstGeom>
          <a:solidFill>
            <a:srgbClr val="F3C9EE">
              <a:alpha val="72157"/>
            </a:srgbClr>
          </a:solidFill>
          <a:ln>
            <a:solidFill>
              <a:srgbClr val="F4B6E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3693794-5D47-654F-A882-8BA44A6610DC}"/>
              </a:ext>
            </a:extLst>
          </p:cNvPr>
          <p:cNvSpPr/>
          <p:nvPr/>
        </p:nvSpPr>
        <p:spPr>
          <a:xfrm>
            <a:off x="801384" y="1372630"/>
            <a:ext cx="10140594" cy="66267"/>
          </a:xfrm>
          <a:prstGeom prst="rect">
            <a:avLst/>
          </a:prstGeom>
          <a:solidFill>
            <a:srgbClr val="F3C9EE">
              <a:alpha val="47843"/>
            </a:srgbClr>
          </a:solidFill>
          <a:ln>
            <a:solidFill>
              <a:srgbClr val="F4B6E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6B0336-A2ED-9842-8F29-68CB0A62478C}"/>
              </a:ext>
            </a:extLst>
          </p:cNvPr>
          <p:cNvSpPr txBox="1"/>
          <p:nvPr/>
        </p:nvSpPr>
        <p:spPr>
          <a:xfrm>
            <a:off x="997769" y="1998749"/>
            <a:ext cx="102501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3200" b="1" dirty="0"/>
              <a:t>1. </a:t>
            </a:r>
            <a:r>
              <a:rPr lang="ja-JP" altLang="en-US" sz="3200" b="1"/>
              <a:t>環境構築</a:t>
            </a:r>
            <a:r>
              <a:rPr lang="en-US" altLang="ja-JP" sz="3200" b="1" dirty="0"/>
              <a:t> </a:t>
            </a:r>
            <a:r>
              <a:rPr lang="ja-JP" altLang="en-US" sz="3200" b="1"/>
              <a:t>とプログラミング周辺話</a:t>
            </a:r>
            <a:r>
              <a:rPr lang="en-US" altLang="ja-JP" sz="3200" b="1" dirty="0"/>
              <a:t> </a:t>
            </a:r>
            <a:r>
              <a:rPr lang="ja-JP" altLang="en-US" sz="3200" b="1"/>
              <a:t>・・・</a:t>
            </a:r>
            <a:r>
              <a:rPr lang="en-US" altLang="ja-JP" sz="3200" b="1" dirty="0"/>
              <a:t>15</a:t>
            </a:r>
            <a:r>
              <a:rPr lang="ja-JP" altLang="en-US" sz="3200" b="1"/>
              <a:t>分</a:t>
            </a:r>
            <a:endParaRPr lang="en-US" sz="36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D0AC2DA-F83C-4E45-B28C-1824A35FEE6C}"/>
              </a:ext>
            </a:extLst>
          </p:cNvPr>
          <p:cNvSpPr txBox="1"/>
          <p:nvPr/>
        </p:nvSpPr>
        <p:spPr>
          <a:xfrm>
            <a:off x="997769" y="2899700"/>
            <a:ext cx="102501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3200" b="1" dirty="0"/>
              <a:t>2. </a:t>
            </a:r>
            <a:r>
              <a:rPr lang="ja-JP" altLang="en-US" sz="3200" b="1"/>
              <a:t>型</a:t>
            </a:r>
            <a:r>
              <a:rPr lang="en-US" altLang="ja-JP" sz="3200" b="1" dirty="0"/>
              <a:t>, </a:t>
            </a:r>
            <a:r>
              <a:rPr lang="ja-JP" altLang="en-US" sz="3200" b="1"/>
              <a:t>構文</a:t>
            </a:r>
            <a:r>
              <a:rPr lang="en-US" altLang="ja-JP" sz="3200" b="1" dirty="0"/>
              <a:t>, </a:t>
            </a:r>
            <a:r>
              <a:rPr lang="ja-JP" altLang="en-US" sz="3200" b="1"/>
              <a:t>関数</a:t>
            </a:r>
            <a:r>
              <a:rPr lang="en-US" altLang="ja-JP" sz="3200" b="1" dirty="0"/>
              <a:t> </a:t>
            </a:r>
            <a:r>
              <a:rPr lang="ja-JP" altLang="en-US" sz="3200" b="1"/>
              <a:t>を使ってみるー・・・</a:t>
            </a:r>
            <a:r>
              <a:rPr lang="en-US" altLang="ja-JP" sz="3200" b="1" dirty="0"/>
              <a:t> 30</a:t>
            </a:r>
            <a:r>
              <a:rPr lang="ja-JP" altLang="en-US" sz="3200" b="1"/>
              <a:t>分</a:t>
            </a:r>
            <a:endParaRPr lang="en-US" sz="3200" b="1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3BC8753-EE16-0640-9E83-2E306AAB0C1F}"/>
              </a:ext>
            </a:extLst>
          </p:cNvPr>
          <p:cNvGrpSpPr/>
          <p:nvPr/>
        </p:nvGrpSpPr>
        <p:grpSpPr>
          <a:xfrm>
            <a:off x="11061955" y="328773"/>
            <a:ext cx="686187" cy="400110"/>
            <a:chOff x="10653898" y="6256718"/>
            <a:chExt cx="686187" cy="400110"/>
          </a:xfrm>
        </p:grpSpPr>
        <p:sp>
          <p:nvSpPr>
            <p:cNvPr id="19" name="L-Shape 18">
              <a:extLst>
                <a:ext uri="{FF2B5EF4-FFF2-40B4-BE49-F238E27FC236}">
                  <a16:creationId xmlns:a16="http://schemas.microsoft.com/office/drawing/2014/main" id="{1E7ADEEB-8191-EC42-ADE6-7997E13B1E51}"/>
                </a:ext>
              </a:extLst>
            </p:cNvPr>
            <p:cNvSpPr/>
            <p:nvPr/>
          </p:nvSpPr>
          <p:spPr>
            <a:xfrm rot="2524731">
              <a:off x="10653898" y="6335289"/>
              <a:ext cx="237041" cy="243498"/>
            </a:xfrm>
            <a:prstGeom prst="corner">
              <a:avLst>
                <a:gd name="adj1" fmla="val 25101"/>
                <a:gd name="adj2" fmla="val 256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L-Shape 19">
              <a:extLst>
                <a:ext uri="{FF2B5EF4-FFF2-40B4-BE49-F238E27FC236}">
                  <a16:creationId xmlns:a16="http://schemas.microsoft.com/office/drawing/2014/main" id="{6FB958F1-9085-6640-8676-11A4B970E7DB}"/>
                </a:ext>
              </a:extLst>
            </p:cNvPr>
            <p:cNvSpPr/>
            <p:nvPr/>
          </p:nvSpPr>
          <p:spPr>
            <a:xfrm rot="13262399">
              <a:off x="11103044" y="6335146"/>
              <a:ext cx="237041" cy="243498"/>
            </a:xfrm>
            <a:prstGeom prst="corner">
              <a:avLst>
                <a:gd name="adj1" fmla="val 25101"/>
                <a:gd name="adj2" fmla="val 256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8D0FDD8-D89F-D94C-98DF-5DDFB46EA8E9}"/>
                </a:ext>
              </a:extLst>
            </p:cNvPr>
            <p:cNvSpPr txBox="1"/>
            <p:nvPr/>
          </p:nvSpPr>
          <p:spPr>
            <a:xfrm>
              <a:off x="10839850" y="6256718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/>
                <a:t>2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3CB61854-E55D-BB4E-8437-937CFA29DA6E}"/>
              </a:ext>
            </a:extLst>
          </p:cNvPr>
          <p:cNvSpPr txBox="1"/>
          <p:nvPr/>
        </p:nvSpPr>
        <p:spPr>
          <a:xfrm>
            <a:off x="1006867" y="3902102"/>
            <a:ext cx="102501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3200" b="1" dirty="0"/>
              <a:t>3. </a:t>
            </a:r>
            <a:r>
              <a:rPr lang="ja-JP" altLang="en-US" sz="3200" b="1"/>
              <a:t>機械学習</a:t>
            </a:r>
            <a:r>
              <a:rPr lang="en-US" altLang="ja-JP" sz="3200" b="1" dirty="0"/>
              <a:t> MNIST </a:t>
            </a:r>
            <a:r>
              <a:rPr lang="ja-JP" altLang="en-US" sz="3200" b="1"/>
              <a:t>ハンズオン・・・</a:t>
            </a:r>
            <a:r>
              <a:rPr lang="en-US" altLang="ja-JP" sz="3200" b="1" dirty="0"/>
              <a:t> 45</a:t>
            </a:r>
            <a:r>
              <a:rPr lang="ja-JP" altLang="en-US" sz="3200" b="1"/>
              <a:t>分</a:t>
            </a:r>
            <a:endParaRPr lang="en-US" sz="3200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A3B6901-93C8-894A-847F-53BE9CE5D24E}"/>
              </a:ext>
            </a:extLst>
          </p:cNvPr>
          <p:cNvSpPr txBox="1"/>
          <p:nvPr/>
        </p:nvSpPr>
        <p:spPr>
          <a:xfrm>
            <a:off x="997769" y="4877452"/>
            <a:ext cx="102501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3200" b="1" dirty="0"/>
              <a:t>4. </a:t>
            </a:r>
            <a:r>
              <a:rPr lang="ja-JP" altLang="en-US" sz="3200" b="1"/>
              <a:t>クラス、コンストラクタを用いた設計・・・</a:t>
            </a:r>
            <a:r>
              <a:rPr lang="en-US" altLang="ja-JP" sz="3200" b="1" dirty="0"/>
              <a:t>45</a:t>
            </a:r>
            <a:r>
              <a:rPr lang="ja-JP" altLang="en-US" sz="3200" b="1"/>
              <a:t>分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27563121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10">
          <a:fgClr>
            <a:srgbClr val="7982B5"/>
          </a:fgClr>
          <a:bgClr>
            <a:srgbClr val="FAFFE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B2F012-2603-F74A-B82B-D946E37263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54831" y="204132"/>
            <a:ext cx="7633699" cy="1058238"/>
          </a:xfrm>
        </p:spPr>
        <p:txBody>
          <a:bodyPr>
            <a:normAutofit/>
          </a:bodyPr>
          <a:lstStyle/>
          <a:p>
            <a:r>
              <a:rPr lang="ja-JP" altLang="en-US" b="1"/>
              <a:t>注意点</a:t>
            </a:r>
            <a:endParaRPr lang="en-US" b="1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3A97FE1-E658-6D4C-AAAC-358E903FDD87}"/>
              </a:ext>
            </a:extLst>
          </p:cNvPr>
          <p:cNvSpPr/>
          <p:nvPr/>
        </p:nvSpPr>
        <p:spPr>
          <a:xfrm>
            <a:off x="801384" y="1232899"/>
            <a:ext cx="10140594" cy="66267"/>
          </a:xfrm>
          <a:prstGeom prst="rect">
            <a:avLst/>
          </a:prstGeom>
          <a:solidFill>
            <a:srgbClr val="F3C9EE">
              <a:alpha val="72157"/>
            </a:srgbClr>
          </a:solidFill>
          <a:ln>
            <a:solidFill>
              <a:srgbClr val="F4B6E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3693794-5D47-654F-A882-8BA44A6610DC}"/>
              </a:ext>
            </a:extLst>
          </p:cNvPr>
          <p:cNvSpPr/>
          <p:nvPr/>
        </p:nvSpPr>
        <p:spPr>
          <a:xfrm>
            <a:off x="801384" y="1372630"/>
            <a:ext cx="10140594" cy="66267"/>
          </a:xfrm>
          <a:prstGeom prst="rect">
            <a:avLst/>
          </a:prstGeom>
          <a:solidFill>
            <a:srgbClr val="F3C9EE">
              <a:alpha val="47843"/>
            </a:srgbClr>
          </a:solidFill>
          <a:ln>
            <a:solidFill>
              <a:srgbClr val="F4B6E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D0AC2DA-F83C-4E45-B28C-1824A35FEE6C}"/>
              </a:ext>
            </a:extLst>
          </p:cNvPr>
          <p:cNvSpPr txBox="1"/>
          <p:nvPr/>
        </p:nvSpPr>
        <p:spPr>
          <a:xfrm>
            <a:off x="904221" y="2388505"/>
            <a:ext cx="109947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800" b="1" dirty="0"/>
              <a:t>※ 3</a:t>
            </a:r>
            <a:r>
              <a:rPr lang="ja-JP" altLang="en-US" sz="2800" b="1"/>
              <a:t>時間もないので、抽象的で身近な表現を多用しています。</a:t>
            </a:r>
            <a:endParaRPr lang="en-US" altLang="ja-JP" sz="28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8977734-D78B-A241-91E5-26C70C35BF9B}"/>
              </a:ext>
            </a:extLst>
          </p:cNvPr>
          <p:cNvSpPr txBox="1"/>
          <p:nvPr/>
        </p:nvSpPr>
        <p:spPr>
          <a:xfrm>
            <a:off x="904220" y="5229853"/>
            <a:ext cx="87843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800" b="1" dirty="0"/>
              <a:t>※ </a:t>
            </a:r>
            <a:r>
              <a:rPr lang="ja-JP" altLang="en-US" sz="2800" b="1"/>
              <a:t>この勉強会は、</a:t>
            </a:r>
            <a:r>
              <a:rPr lang="ja-JP" altLang="en-US" sz="2800" b="1">
                <a:solidFill>
                  <a:srgbClr val="FF0000"/>
                </a:solidFill>
              </a:rPr>
              <a:t>完全に理解する</a:t>
            </a:r>
            <a:r>
              <a:rPr lang="ja-JP" altLang="en-US" sz="2800" b="1"/>
              <a:t>までが目標です</a:t>
            </a:r>
            <a:endParaRPr lang="en-US" sz="32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EC6E0C1-ADCA-8C41-B8F1-26DAB23FB7AA}"/>
              </a:ext>
            </a:extLst>
          </p:cNvPr>
          <p:cNvSpPr txBox="1"/>
          <p:nvPr/>
        </p:nvSpPr>
        <p:spPr>
          <a:xfrm>
            <a:off x="904220" y="3809179"/>
            <a:ext cx="104866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800" b="1" dirty="0"/>
              <a:t>※ </a:t>
            </a:r>
            <a:r>
              <a:rPr lang="ja-JP" altLang="en-US" sz="2800" b="1"/>
              <a:t>結構</a:t>
            </a:r>
            <a:r>
              <a:rPr lang="ja-JP" altLang="en-US" sz="2800" b="1">
                <a:solidFill>
                  <a:srgbClr val="FF0000"/>
                </a:solidFill>
              </a:rPr>
              <a:t>ツメツメ</a:t>
            </a:r>
            <a:r>
              <a:rPr lang="ja-JP" altLang="en-US" sz="2800" b="1"/>
              <a:t>です</a:t>
            </a:r>
            <a:endParaRPr lang="en-US" sz="3200" b="1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5E07CF4-D44C-9C43-B250-B0E63FEC6770}"/>
              </a:ext>
            </a:extLst>
          </p:cNvPr>
          <p:cNvGrpSpPr/>
          <p:nvPr/>
        </p:nvGrpSpPr>
        <p:grpSpPr>
          <a:xfrm>
            <a:off x="11061955" y="328773"/>
            <a:ext cx="686187" cy="400110"/>
            <a:chOff x="10653898" y="6256718"/>
            <a:chExt cx="686187" cy="400110"/>
          </a:xfrm>
        </p:grpSpPr>
        <p:sp>
          <p:nvSpPr>
            <p:cNvPr id="16" name="L-Shape 15">
              <a:extLst>
                <a:ext uri="{FF2B5EF4-FFF2-40B4-BE49-F238E27FC236}">
                  <a16:creationId xmlns:a16="http://schemas.microsoft.com/office/drawing/2014/main" id="{D406AE96-F888-E74A-8A45-6151D8297C2E}"/>
                </a:ext>
              </a:extLst>
            </p:cNvPr>
            <p:cNvSpPr/>
            <p:nvPr/>
          </p:nvSpPr>
          <p:spPr>
            <a:xfrm rot="2524731">
              <a:off x="10653898" y="6335289"/>
              <a:ext cx="237041" cy="243498"/>
            </a:xfrm>
            <a:prstGeom prst="corner">
              <a:avLst>
                <a:gd name="adj1" fmla="val 25101"/>
                <a:gd name="adj2" fmla="val 256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L-Shape 18">
              <a:extLst>
                <a:ext uri="{FF2B5EF4-FFF2-40B4-BE49-F238E27FC236}">
                  <a16:creationId xmlns:a16="http://schemas.microsoft.com/office/drawing/2014/main" id="{8EBCE9ED-C0CF-3844-8E30-EDA3C708A867}"/>
                </a:ext>
              </a:extLst>
            </p:cNvPr>
            <p:cNvSpPr/>
            <p:nvPr/>
          </p:nvSpPr>
          <p:spPr>
            <a:xfrm rot="13262399">
              <a:off x="11103044" y="6335146"/>
              <a:ext cx="237041" cy="243498"/>
            </a:xfrm>
            <a:prstGeom prst="corner">
              <a:avLst>
                <a:gd name="adj1" fmla="val 25101"/>
                <a:gd name="adj2" fmla="val 256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147101C-293E-8F47-BAAF-51864A2E0A1F}"/>
                </a:ext>
              </a:extLst>
            </p:cNvPr>
            <p:cNvSpPr txBox="1"/>
            <p:nvPr/>
          </p:nvSpPr>
          <p:spPr>
            <a:xfrm>
              <a:off x="10839850" y="6256718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/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115998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10">
          <a:fgClr>
            <a:srgbClr val="7982B5"/>
          </a:fgClr>
          <a:bgClr>
            <a:srgbClr val="FAFFE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B2F012-2603-F74A-B82B-D946E37263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54831" y="207794"/>
            <a:ext cx="7633699" cy="1058238"/>
          </a:xfrm>
        </p:spPr>
        <p:txBody>
          <a:bodyPr>
            <a:normAutofit/>
          </a:bodyPr>
          <a:lstStyle/>
          <a:p>
            <a:r>
              <a:rPr lang="ja-JP" altLang="en-US" b="1"/>
              <a:t>完全に理解したとは</a:t>
            </a:r>
            <a:endParaRPr lang="en-US" b="1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3A97FE1-E658-6D4C-AAAC-358E903FDD87}"/>
              </a:ext>
            </a:extLst>
          </p:cNvPr>
          <p:cNvSpPr/>
          <p:nvPr/>
        </p:nvSpPr>
        <p:spPr>
          <a:xfrm>
            <a:off x="801384" y="1232899"/>
            <a:ext cx="10140594" cy="66267"/>
          </a:xfrm>
          <a:prstGeom prst="rect">
            <a:avLst/>
          </a:prstGeom>
          <a:solidFill>
            <a:srgbClr val="F3C9EE">
              <a:alpha val="72157"/>
            </a:srgbClr>
          </a:solidFill>
          <a:ln>
            <a:solidFill>
              <a:srgbClr val="F4B6E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3693794-5D47-654F-A882-8BA44A6610DC}"/>
              </a:ext>
            </a:extLst>
          </p:cNvPr>
          <p:cNvSpPr/>
          <p:nvPr/>
        </p:nvSpPr>
        <p:spPr>
          <a:xfrm>
            <a:off x="801384" y="1372630"/>
            <a:ext cx="10140594" cy="66267"/>
          </a:xfrm>
          <a:prstGeom prst="rect">
            <a:avLst/>
          </a:prstGeom>
          <a:solidFill>
            <a:srgbClr val="F3C9EE">
              <a:alpha val="47843"/>
            </a:srgbClr>
          </a:solidFill>
          <a:ln>
            <a:solidFill>
              <a:srgbClr val="F4B6E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0E9C702-655C-744A-8BEC-F6833B7065B2}"/>
              </a:ext>
            </a:extLst>
          </p:cNvPr>
          <p:cNvGrpSpPr/>
          <p:nvPr/>
        </p:nvGrpSpPr>
        <p:grpSpPr>
          <a:xfrm>
            <a:off x="11061955" y="328773"/>
            <a:ext cx="686187" cy="400110"/>
            <a:chOff x="10653898" y="6256718"/>
            <a:chExt cx="686187" cy="400110"/>
          </a:xfrm>
        </p:grpSpPr>
        <p:sp>
          <p:nvSpPr>
            <p:cNvPr id="15" name="L-Shape 14">
              <a:extLst>
                <a:ext uri="{FF2B5EF4-FFF2-40B4-BE49-F238E27FC236}">
                  <a16:creationId xmlns:a16="http://schemas.microsoft.com/office/drawing/2014/main" id="{66E31132-1BE1-044E-9E66-56154264BB65}"/>
                </a:ext>
              </a:extLst>
            </p:cNvPr>
            <p:cNvSpPr/>
            <p:nvPr/>
          </p:nvSpPr>
          <p:spPr>
            <a:xfrm rot="2524731">
              <a:off x="10653898" y="6335289"/>
              <a:ext cx="237041" cy="243498"/>
            </a:xfrm>
            <a:prstGeom prst="corner">
              <a:avLst>
                <a:gd name="adj1" fmla="val 25101"/>
                <a:gd name="adj2" fmla="val 256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L-Shape 15">
              <a:extLst>
                <a:ext uri="{FF2B5EF4-FFF2-40B4-BE49-F238E27FC236}">
                  <a16:creationId xmlns:a16="http://schemas.microsoft.com/office/drawing/2014/main" id="{B06636D9-D2BA-CE4A-A40C-1BB9125791BD}"/>
                </a:ext>
              </a:extLst>
            </p:cNvPr>
            <p:cNvSpPr/>
            <p:nvPr/>
          </p:nvSpPr>
          <p:spPr>
            <a:xfrm rot="13262399">
              <a:off x="11103044" y="6335146"/>
              <a:ext cx="237041" cy="243498"/>
            </a:xfrm>
            <a:prstGeom prst="corner">
              <a:avLst>
                <a:gd name="adj1" fmla="val 25101"/>
                <a:gd name="adj2" fmla="val 256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92730EB-7FD6-224C-9536-9753368FC2C0}"/>
                </a:ext>
              </a:extLst>
            </p:cNvPr>
            <p:cNvSpPr txBox="1"/>
            <p:nvPr/>
          </p:nvSpPr>
          <p:spPr>
            <a:xfrm>
              <a:off x="10839850" y="6256718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/>
                <a:t>4</a:t>
              </a: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5DF0E2A7-9981-BD43-9DD1-C740D634EB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1659106"/>
            <a:ext cx="7620000" cy="49911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Left Arrow 5">
            <a:extLst>
              <a:ext uri="{FF2B5EF4-FFF2-40B4-BE49-F238E27FC236}">
                <a16:creationId xmlns:a16="http://schemas.microsoft.com/office/drawing/2014/main" id="{A33A9F27-6CFC-8342-A6F4-D3A66EFA5747}"/>
              </a:ext>
            </a:extLst>
          </p:cNvPr>
          <p:cNvSpPr/>
          <p:nvPr/>
        </p:nvSpPr>
        <p:spPr>
          <a:xfrm rot="11020426">
            <a:off x="3602424" y="2192616"/>
            <a:ext cx="559344" cy="263311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80971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10">
          <a:fgClr>
            <a:srgbClr val="7982B5"/>
          </a:fgClr>
          <a:bgClr>
            <a:srgbClr val="FAFFE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B2F012-2603-F74A-B82B-D946E37263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2026" y="1851473"/>
            <a:ext cx="11424153" cy="2068885"/>
          </a:xfrm>
        </p:spPr>
        <p:txBody>
          <a:bodyPr>
            <a:normAutofit/>
          </a:bodyPr>
          <a:lstStyle/>
          <a:p>
            <a:r>
              <a:rPr lang="ja-JP" altLang="en-US" b="1">
                <a:latin typeface="Helvetica" pitchFamily="2" charset="0"/>
                <a:cs typeface="Al Nile" pitchFamily="2" charset="-78"/>
              </a:rPr>
              <a:t>ではでは、はじめていきます</a:t>
            </a:r>
            <a:endParaRPr lang="en-US" b="1" dirty="0">
              <a:latin typeface="Helvetica" pitchFamily="2" charset="0"/>
              <a:cs typeface="Al Nile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9399575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10">
          <a:fgClr>
            <a:srgbClr val="7982B5"/>
          </a:fgClr>
          <a:bgClr>
            <a:srgbClr val="FAFFE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B2F012-2603-F74A-B82B-D946E37263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3923" y="2394557"/>
            <a:ext cx="11424153" cy="2068885"/>
          </a:xfrm>
        </p:spPr>
        <p:txBody>
          <a:bodyPr>
            <a:normAutofit/>
          </a:bodyPr>
          <a:lstStyle/>
          <a:p>
            <a:r>
              <a:rPr lang="en-US" altLang="ja-JP" b="1" dirty="0">
                <a:latin typeface="Helvetica" pitchFamily="2" charset="0"/>
                <a:cs typeface="Al Nile" pitchFamily="2" charset="-78"/>
              </a:rPr>
              <a:t>Step.1 </a:t>
            </a:r>
            <a:r>
              <a:rPr lang="ja-JP" altLang="en-US" b="1">
                <a:latin typeface="Helvetica" pitchFamily="2" charset="0"/>
                <a:cs typeface="Al Nile" pitchFamily="2" charset="-78"/>
              </a:rPr>
              <a:t>環境構築</a:t>
            </a:r>
            <a:r>
              <a:rPr lang="en-US" altLang="ja-JP" b="1" dirty="0">
                <a:latin typeface="Helvetica" pitchFamily="2" charset="0"/>
                <a:cs typeface="Al Nile" pitchFamily="2" charset="-78"/>
              </a:rPr>
              <a:t> </a:t>
            </a:r>
            <a:r>
              <a:rPr lang="ja-JP" altLang="en-US" b="1">
                <a:latin typeface="Helvetica" pitchFamily="2" charset="0"/>
                <a:cs typeface="Al Nile" pitchFamily="2" charset="-78"/>
              </a:rPr>
              <a:t>と</a:t>
            </a:r>
            <a:r>
              <a:rPr lang="en-US" altLang="ja-JP" b="1" dirty="0">
                <a:latin typeface="Helvetica" pitchFamily="2" charset="0"/>
                <a:cs typeface="Al Nile" pitchFamily="2" charset="-78"/>
              </a:rPr>
              <a:t> </a:t>
            </a:r>
            <a:br>
              <a:rPr lang="en-US" altLang="ja-JP" b="1" dirty="0">
                <a:latin typeface="Helvetica" pitchFamily="2" charset="0"/>
                <a:cs typeface="Al Nile" pitchFamily="2" charset="-78"/>
              </a:rPr>
            </a:br>
            <a:r>
              <a:rPr lang="ja-JP" altLang="en-US" b="1">
                <a:latin typeface="Helvetica" pitchFamily="2" charset="0"/>
                <a:cs typeface="Al Nile" pitchFamily="2" charset="-78"/>
              </a:rPr>
              <a:t>プログラミング周辺話</a:t>
            </a:r>
            <a:endParaRPr lang="en-US" b="1" dirty="0">
              <a:latin typeface="Helvetica" pitchFamily="2" charset="0"/>
              <a:cs typeface="Al Nile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7054707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14046</TotalTime>
  <Words>771</Words>
  <Application>Microsoft Macintosh PowerPoint</Application>
  <PresentationFormat>Widescreen</PresentationFormat>
  <Paragraphs>190</Paragraphs>
  <Slides>29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游ゴシック Light</vt:lpstr>
      <vt:lpstr>Arial</vt:lpstr>
      <vt:lpstr>Calibri</vt:lpstr>
      <vt:lpstr>Calibri Light</vt:lpstr>
      <vt:lpstr>Helvetica</vt:lpstr>
      <vt:lpstr>Office Theme</vt:lpstr>
      <vt:lpstr>Python Beginners Okinawa 22  初心者向け勉強会</vt:lpstr>
      <vt:lpstr>Anaconda 3  インストールした人✋</vt:lpstr>
      <vt:lpstr>インストールしていない人は https://www.anaconda.com/distribution/ or https://docs.anaconda.com/anaconda/install/mac-os/#</vt:lpstr>
      <vt:lpstr>じこしょーかい</vt:lpstr>
      <vt:lpstr>目次</vt:lpstr>
      <vt:lpstr>注意点</vt:lpstr>
      <vt:lpstr>完全に理解したとは</vt:lpstr>
      <vt:lpstr>ではでは、はじめていきます</vt:lpstr>
      <vt:lpstr>Step.1 環境構築 と  プログラミング周辺話</vt:lpstr>
      <vt:lpstr>プログラミングをする上で</vt:lpstr>
      <vt:lpstr>プログラミングをする上で</vt:lpstr>
      <vt:lpstr>Python とは</vt:lpstr>
      <vt:lpstr>Python とは</vt:lpstr>
      <vt:lpstr>Python とは</vt:lpstr>
      <vt:lpstr>Webアプリケーション</vt:lpstr>
      <vt:lpstr>フレームワーク</vt:lpstr>
      <vt:lpstr>フレームワーク</vt:lpstr>
      <vt:lpstr>フレームワーク</vt:lpstr>
      <vt:lpstr>環境構築とは</vt:lpstr>
      <vt:lpstr>環境構築とは</vt:lpstr>
      <vt:lpstr>周辺知識</vt:lpstr>
      <vt:lpstr>Github</vt:lpstr>
      <vt:lpstr>Github</vt:lpstr>
      <vt:lpstr>Github</vt:lpstr>
      <vt:lpstr>IDE</vt:lpstr>
      <vt:lpstr>PyCharm</vt:lpstr>
      <vt:lpstr>トレンド記事</vt:lpstr>
      <vt:lpstr>おすすめ本</vt:lpstr>
      <vt:lpstr>フレームワーク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駆け出し 学生エンジニアの あれこれ。</dc:title>
  <dc:creator>大城　慶知</dc:creator>
  <cp:lastModifiedBy>大城　慶知</cp:lastModifiedBy>
  <cp:revision>121</cp:revision>
  <cp:lastPrinted>2019-04-21T04:51:19Z</cp:lastPrinted>
  <dcterms:created xsi:type="dcterms:W3CDTF">2018-06-10T04:12:37Z</dcterms:created>
  <dcterms:modified xsi:type="dcterms:W3CDTF">2019-04-21T04:52:23Z</dcterms:modified>
</cp:coreProperties>
</file>